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drawings/drawing1.xml" ContentType="application/vnd.openxmlformats-officedocument.drawingml.chartshapes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drawings/drawing2.xml" ContentType="application/vnd.openxmlformats-officedocument.drawingml.chartshapes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drawings/drawing3.xml" ContentType="application/vnd.openxmlformats-officedocument.drawingml.chartshapes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drawings/drawing4.xml" ContentType="application/vnd.openxmlformats-officedocument.drawingml.chartshape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2" r:id="rId1"/>
  </p:sldMasterIdLst>
  <p:sldIdLst>
    <p:sldId id="256" r:id="rId2"/>
    <p:sldId id="257" r:id="rId3"/>
    <p:sldId id="259" r:id="rId4"/>
    <p:sldId id="260" r:id="rId5"/>
    <p:sldId id="262" r:id="rId6"/>
    <p:sldId id="263" r:id="rId7"/>
    <p:sldId id="261" r:id="rId8"/>
    <p:sldId id="265" r:id="rId9"/>
    <p:sldId id="264" r:id="rId1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711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D6B9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993" autoAdjust="0"/>
    <p:restoredTop sz="94700" autoAdjust="0"/>
  </p:normalViewPr>
  <p:slideViewPr>
    <p:cSldViewPr snapToGrid="0">
      <p:cViewPr varScale="1">
        <p:scale>
          <a:sx n="109" d="100"/>
          <a:sy n="109" d="100"/>
        </p:scale>
        <p:origin x="320" y="84"/>
      </p:cViewPr>
      <p:guideLst>
        <p:guide orient="horz" pos="711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\\swing_CIFS\Marine-Shared\MFish\RecSrvy\Release%20Reporting%20Literature%20Review\Enhanced_MRIP.xlsx" TargetMode="External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chartUserShapes" Target="../drawings/drawing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\\swing_CIFS\Marine-Shared\MFish\RecSrvy\Release%20Reporting%20Literature%20Review\Enhanced_MRIP.xlsx" TargetMode="External"/><Relationship Id="rId2" Type="http://schemas.microsoft.com/office/2011/relationships/chartColorStyle" Target="colors2.xml"/><Relationship Id="rId1" Type="http://schemas.microsoft.com/office/2011/relationships/chartStyle" Target="style2.xml"/><Relationship Id="rId4" Type="http://schemas.openxmlformats.org/officeDocument/2006/relationships/chartUserShapes" Target="../drawings/drawing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file:///\\swing_CIFS\Marine-Shared\MFish\RecSrvy\Release%20Reporting%20Literature%20Review\Enhanced_MRIP.xlsx" TargetMode="External"/><Relationship Id="rId2" Type="http://schemas.microsoft.com/office/2011/relationships/chartColorStyle" Target="colors3.xml"/><Relationship Id="rId1" Type="http://schemas.microsoft.com/office/2011/relationships/chartStyle" Target="style3.xml"/><Relationship Id="rId4" Type="http://schemas.openxmlformats.org/officeDocument/2006/relationships/chartUserShapes" Target="../drawings/drawing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file:///\\swing_CIFS\Marine-Shared\MFish\RecSrvy\Release%20Reporting%20Literature%20Review\Enhanced_MRIP.xlsx" TargetMode="External"/><Relationship Id="rId2" Type="http://schemas.microsoft.com/office/2011/relationships/chartColorStyle" Target="colors4.xml"/><Relationship Id="rId1" Type="http://schemas.microsoft.com/office/2011/relationships/chartStyle" Target="style4.xml"/><Relationship Id="rId4" Type="http://schemas.openxmlformats.org/officeDocument/2006/relationships/chartUserShapes" Target="../drawings/drawing4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pivotSource>
    <c:name>[Enhanced_MRIP.xlsx]SRB!PivotTable19</c:name>
    <c:fmtId val="4"/>
  </c:pivotSource>
  <c:chart>
    <c:title>
      <c:tx>
        <c:rich>
          <a:bodyPr rot="0" spcFirstLastPara="1" vertOverflow="ellipsis" vert="horz" wrap="square" anchor="ctr" anchorCtr="1"/>
          <a:lstStyle/>
          <a:p>
            <a:pPr>
              <a:defRPr sz="2128" b="1" i="0" u="none" strike="noStrike" kern="1200" baseline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pPr>
            <a:r>
              <a:rPr lang="en-US">
                <a:solidFill>
                  <a:schemeClr val="accent1"/>
                </a:solidFill>
              </a:rPr>
              <a:t>Searobin UNC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128" b="1" i="0" u="none" strike="noStrike" kern="1200" baseline="0">
              <a:solidFill>
                <a:schemeClr val="accent1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ivotFmts>
      <c:pivotFmt>
        <c:idx val="0"/>
        <c:spPr>
          <a:solidFill>
            <a:schemeClr val="accent1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balanced" dir="t">
              <a:rot lat="0" lon="0" rev="3000000"/>
            </a:lightRig>
          </a:scene3d>
          <a:sp3d>
            <a:bevelT w="0" h="0"/>
          </a:sp3d>
        </c:spPr>
        <c:marker>
          <c:symbol val="none"/>
        </c:marker>
      </c:pivotFmt>
      <c:pivotFmt>
        <c:idx val="1"/>
        <c:spPr>
          <a:solidFill>
            <a:schemeClr val="accent1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balanced" dir="t">
              <a:rot lat="0" lon="0" rev="3000000"/>
            </a:lightRig>
          </a:scene3d>
          <a:sp3d>
            <a:bevelT w="0" h="0"/>
          </a:sp3d>
        </c:spPr>
        <c:marker>
          <c:symbol val="none"/>
        </c:marker>
      </c:pivotFmt>
      <c:pivotFmt>
        <c:idx val="2"/>
        <c:spPr>
          <a:solidFill>
            <a:schemeClr val="accent1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balanced" dir="t">
              <a:rot lat="0" lon="0" rev="3000000"/>
            </a:lightRig>
          </a:scene3d>
          <a:sp3d>
            <a:bevelT w="0" h="0"/>
          </a:sp3d>
        </c:spPr>
        <c:marker>
          <c:symbol val="none"/>
        </c:marker>
      </c:pivotFmt>
    </c:pivotFmts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SRB!$M$1</c:f>
              <c:strCache>
                <c:ptCount val="1"/>
                <c:pt idx="0">
                  <c:v>Total</c:v>
                </c:pt>
              </c:strCache>
            </c:strRef>
          </c:tx>
          <c:spPr>
            <a:solidFill>
              <a:schemeClr val="accent1">
                <a:shade val="80000"/>
                <a:satMod val="115000"/>
              </a:schemeClr>
            </a:solidFill>
            <a:ln>
              <a:noFill/>
            </a:ln>
            <a:effectLst>
              <a:innerShdw blurRad="101600">
                <a:srgbClr val="FFFFFF">
                  <a:alpha val="75000"/>
                </a:srgbClr>
              </a:innerShdw>
              <a:outerShdw blurRad="63500" sx="101000" sy="101000" rotWithShape="0">
                <a:srgbClr val="FFFFFF">
                  <a:alpha val="50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3000000"/>
              </a:lightRig>
            </a:scene3d>
            <a:sp3d>
              <a:bevelT w="0" h="0"/>
            </a:sp3d>
          </c:spPr>
          <c:invertIfNegative val="0"/>
          <c:cat>
            <c:strRef>
              <c:f>SRB!$L$2:$L$16</c:f>
              <c:strCache>
                <c:ptCount val="14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12</c:v>
                </c:pt>
                <c:pt idx="11">
                  <c:v>14</c:v>
                </c:pt>
                <c:pt idx="12">
                  <c:v>15</c:v>
                </c:pt>
                <c:pt idx="13">
                  <c:v>20</c:v>
                </c:pt>
              </c:strCache>
            </c:strRef>
          </c:cat>
          <c:val>
            <c:numRef>
              <c:f>SRB!$M$2:$M$16</c:f>
              <c:numCache>
                <c:formatCode>General</c:formatCode>
                <c:ptCount val="14"/>
                <c:pt idx="0">
                  <c:v>74</c:v>
                </c:pt>
                <c:pt idx="1">
                  <c:v>44</c:v>
                </c:pt>
                <c:pt idx="2">
                  <c:v>31</c:v>
                </c:pt>
                <c:pt idx="3">
                  <c:v>18</c:v>
                </c:pt>
                <c:pt idx="4">
                  <c:v>12</c:v>
                </c:pt>
                <c:pt idx="5">
                  <c:v>8</c:v>
                </c:pt>
                <c:pt idx="6">
                  <c:v>7</c:v>
                </c:pt>
                <c:pt idx="7">
                  <c:v>9</c:v>
                </c:pt>
                <c:pt idx="8">
                  <c:v>1</c:v>
                </c:pt>
                <c:pt idx="9">
                  <c:v>2</c:v>
                </c:pt>
                <c:pt idx="10">
                  <c:v>3</c:v>
                </c:pt>
                <c:pt idx="11">
                  <c:v>1</c:v>
                </c:pt>
                <c:pt idx="12">
                  <c:v>1</c:v>
                </c:pt>
                <c:pt idx="13">
                  <c:v>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overlap val="-24"/>
        <c:axId val="229808352"/>
        <c:axId val="229809528"/>
      </c:barChart>
      <c:catAx>
        <c:axId val="229808352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197" b="1" i="0" u="none" strike="noStrike" kern="1200" baseline="0">
                    <a:solidFill>
                      <a:schemeClr val="accent1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b="1" dirty="0" smtClean="0">
                    <a:solidFill>
                      <a:schemeClr val="accent1"/>
                    </a:solidFill>
                  </a:rPr>
                  <a:t>Discard </a:t>
                </a:r>
                <a:r>
                  <a:rPr lang="en-US" b="1" dirty="0">
                    <a:solidFill>
                      <a:schemeClr val="accent1"/>
                    </a:solidFill>
                  </a:rPr>
                  <a:t>per Angler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197" b="1" i="0" u="none" strike="noStrike" kern="1200" baseline="0">
                  <a:solidFill>
                    <a:schemeClr val="accent1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12700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29809528"/>
        <c:crosses val="autoZero"/>
        <c:auto val="1"/>
        <c:lblAlgn val="ctr"/>
        <c:lblOffset val="100"/>
        <c:noMultiLvlLbl val="0"/>
      </c:catAx>
      <c:valAx>
        <c:axId val="22980952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197" b="0" i="0" u="none" strike="noStrike" kern="1200" baseline="0">
                    <a:solidFill>
                      <a:schemeClr val="accent1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dirty="0">
                    <a:solidFill>
                      <a:schemeClr val="accent1"/>
                    </a:solidFill>
                  </a:rPr>
                  <a:t># of </a:t>
                </a:r>
                <a:r>
                  <a:rPr lang="en-US" dirty="0" smtClean="0">
                    <a:solidFill>
                      <a:schemeClr val="accent1"/>
                    </a:solidFill>
                  </a:rPr>
                  <a:t>Trips</a:t>
                </a:r>
                <a:endParaRPr lang="en-US" dirty="0">
                  <a:solidFill>
                    <a:schemeClr val="accent1"/>
                  </a:solidFill>
                </a:endParaRP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197" b="0" i="0" u="none" strike="noStrike" kern="1200" baseline="0">
                  <a:solidFill>
                    <a:schemeClr val="accent1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2980835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  <c:userShapes r:id="rId4"/>
  <c:extLst>
    <c:ext xmlns:c14="http://schemas.microsoft.com/office/drawing/2007/8/2/chart" uri="{781A3756-C4B2-4CAC-9D66-4F8BD8637D16}">
      <c14:pivotOptions>
        <c14:dropZoneFilter val="1"/>
        <c14:dropZoneCategories val="1"/>
        <c14:dropZoneData val="1"/>
        <c14:dropZonesVisible val="1"/>
      </c14:pivotOptions>
    </c:ext>
  </c:extLst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pivotSource>
    <c:name>[Enhanced_MRIP.xlsx]PGY!PivotTable15</c:name>
    <c:fmtId val="3"/>
  </c:pivotSource>
  <c:chart>
    <c:title>
      <c:tx>
        <c:rich>
          <a:bodyPr rot="0" spcFirstLastPara="1" vertOverflow="ellipsis" vert="horz" wrap="square" anchor="ctr" anchorCtr="1"/>
          <a:lstStyle/>
          <a:p>
            <a:pPr>
              <a:defRPr sz="2128" b="1" i="0" u="none" strike="noStrike" kern="1200" baseline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Scup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128" b="1" i="0" u="none" strike="noStrike" kern="1200" baseline="0">
              <a:solidFill>
                <a:schemeClr val="accent1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ivotFmts>
      <c:pivotFmt>
        <c:idx val="0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1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2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</c:pivotFmts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PGY!$M$1</c:f>
              <c:strCache>
                <c:ptCount val="1"/>
                <c:pt idx="0">
                  <c:v>Total</c:v>
                </c:pt>
              </c:strCache>
            </c:strRef>
          </c:tx>
          <c:spPr>
            <a:solidFill>
              <a:schemeClr val="accent1">
                <a:shade val="80000"/>
                <a:satMod val="115000"/>
              </a:schemeClr>
            </a:solidFill>
            <a:ln>
              <a:noFill/>
            </a:ln>
            <a:effectLst>
              <a:outerShdw blurRad="63500" sx="101000" sy="101000" rotWithShape="0">
                <a:srgbClr val="FFFFFF">
                  <a:alpha val="50000"/>
                </a:srgbClr>
              </a:outerShdw>
            </a:effectLst>
          </c:spPr>
          <c:invertIfNegative val="0"/>
          <c:cat>
            <c:strRef>
              <c:f>PGY!$L$2:$L$16</c:f>
              <c:strCache>
                <c:ptCount val="14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12</c:v>
                </c:pt>
                <c:pt idx="10">
                  <c:v>13</c:v>
                </c:pt>
                <c:pt idx="11">
                  <c:v>14</c:v>
                </c:pt>
                <c:pt idx="12">
                  <c:v>21</c:v>
                </c:pt>
                <c:pt idx="13">
                  <c:v>50</c:v>
                </c:pt>
              </c:strCache>
            </c:strRef>
          </c:cat>
          <c:val>
            <c:numRef>
              <c:f>PGY!$M$2:$M$16</c:f>
              <c:numCache>
                <c:formatCode>General</c:formatCode>
                <c:ptCount val="14"/>
                <c:pt idx="0">
                  <c:v>37</c:v>
                </c:pt>
                <c:pt idx="1">
                  <c:v>25</c:v>
                </c:pt>
                <c:pt idx="2">
                  <c:v>17</c:v>
                </c:pt>
                <c:pt idx="3">
                  <c:v>18</c:v>
                </c:pt>
                <c:pt idx="4">
                  <c:v>8</c:v>
                </c:pt>
                <c:pt idx="5">
                  <c:v>11</c:v>
                </c:pt>
                <c:pt idx="6">
                  <c:v>6</c:v>
                </c:pt>
                <c:pt idx="7">
                  <c:v>3</c:v>
                </c:pt>
                <c:pt idx="8">
                  <c:v>4</c:v>
                </c:pt>
                <c:pt idx="9">
                  <c:v>2</c:v>
                </c:pt>
                <c:pt idx="10">
                  <c:v>2</c:v>
                </c:pt>
                <c:pt idx="11">
                  <c:v>1</c:v>
                </c:pt>
                <c:pt idx="12">
                  <c:v>1</c:v>
                </c:pt>
                <c:pt idx="13">
                  <c:v>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overlap val="-24"/>
        <c:axId val="229811880"/>
        <c:axId val="229808744"/>
      </c:barChart>
      <c:catAx>
        <c:axId val="229811880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197" b="1" i="0" u="none" strike="noStrike" kern="1200" baseline="0">
                    <a:solidFill>
                      <a:schemeClr val="accent1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dirty="0" smtClean="0"/>
                  <a:t>Discards </a:t>
                </a:r>
                <a:r>
                  <a:rPr lang="en-US" dirty="0"/>
                  <a:t>per Angler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197" b="1" i="0" u="none" strike="noStrike" kern="1200" baseline="0">
                  <a:solidFill>
                    <a:schemeClr val="accent1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2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29808744"/>
        <c:crosses val="autoZero"/>
        <c:auto val="1"/>
        <c:lblAlgn val="ctr"/>
        <c:lblOffset val="100"/>
        <c:noMultiLvlLbl val="0"/>
      </c:catAx>
      <c:valAx>
        <c:axId val="22980874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2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197" b="1" i="0" u="none" strike="noStrike" kern="1200" baseline="0">
                    <a:solidFill>
                      <a:schemeClr val="accent1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# of Trips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197" b="1" i="0" u="none" strike="noStrike" kern="1200" baseline="0">
                  <a:solidFill>
                    <a:schemeClr val="accent1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2981188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>
          <a:solidFill>
            <a:schemeClr val="accent1"/>
          </a:solidFill>
        </a:defRPr>
      </a:pPr>
      <a:endParaRPr lang="en-US"/>
    </a:p>
  </c:txPr>
  <c:externalData r:id="rId3">
    <c:autoUpdate val="0"/>
  </c:externalData>
  <c:userShapes r:id="rId4"/>
  <c:extLst>
    <c:ext xmlns:c14="http://schemas.microsoft.com/office/drawing/2007/8/2/chart" uri="{781A3756-C4B2-4CAC-9D66-4F8BD8637D16}">
      <c14:pivotOptions>
        <c14:dropZoneFilter val="1"/>
        <c14:dropZoneCategories val="1"/>
        <c14:dropZoneData val="1"/>
        <c14:dropZonesVisible val="1"/>
      </c14:pivotOptions>
    </c:ext>
  </c:extLst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pivotSource>
    <c:name>[Enhanced_MRIP.xlsx]STB!PivotTable13</c:name>
    <c:fmtId val="3"/>
  </c:pivotSource>
  <c:chart>
    <c:title>
      <c:tx>
        <c:rich>
          <a:bodyPr rot="0" spcFirstLastPara="1" vertOverflow="ellipsis" vert="horz" wrap="square" anchor="ctr" anchorCtr="1"/>
          <a:lstStyle/>
          <a:p>
            <a:pPr>
              <a:defRPr sz="2128" b="1" i="0" u="none" strike="noStrike" kern="1200" baseline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pPr>
            <a:r>
              <a:rPr lang="en-US">
                <a:solidFill>
                  <a:schemeClr val="accent1"/>
                </a:solidFill>
              </a:rPr>
              <a:t>Striped Bass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128" b="1" i="0" u="none" strike="noStrike" kern="1200" baseline="0">
              <a:solidFill>
                <a:schemeClr val="accent1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ivotFmts>
      <c:pivotFmt>
        <c:idx val="0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1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2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</c:pivotFmts>
    <c:plotArea>
      <c:layout>
        <c:manualLayout>
          <c:layoutTarget val="inner"/>
          <c:xMode val="edge"/>
          <c:yMode val="edge"/>
          <c:x val="0.14643967352172477"/>
          <c:y val="0.23878827646544182"/>
          <c:w val="0.81022926065540779"/>
          <c:h val="0.48894138232720907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STB!$L$1</c:f>
              <c:strCache>
                <c:ptCount val="1"/>
                <c:pt idx="0">
                  <c:v>Total</c:v>
                </c:pt>
              </c:strCache>
            </c:strRef>
          </c:tx>
          <c:spPr>
            <a:solidFill>
              <a:schemeClr val="accent1">
                <a:shade val="80000"/>
                <a:satMod val="115000"/>
              </a:schemeClr>
            </a:solidFill>
            <a:ln>
              <a:noFill/>
            </a:ln>
            <a:effectLst>
              <a:outerShdw blurRad="63500" sx="101000" sy="101000" rotWithShape="0">
                <a:srgbClr val="FFFFFF">
                  <a:alpha val="50000"/>
                </a:srgbClr>
              </a:outerShdw>
            </a:effectLst>
          </c:spPr>
          <c:invertIfNegative val="0"/>
          <c:cat>
            <c:strRef>
              <c:f>STB!$K$2:$K$13</c:f>
              <c:strCache>
                <c:ptCount val="11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11</c:v>
                </c:pt>
                <c:pt idx="8">
                  <c:v>13</c:v>
                </c:pt>
                <c:pt idx="9">
                  <c:v>20</c:v>
                </c:pt>
                <c:pt idx="10">
                  <c:v>(blank)</c:v>
                </c:pt>
              </c:strCache>
            </c:strRef>
          </c:cat>
          <c:val>
            <c:numRef>
              <c:f>STB!$L$2:$L$13</c:f>
              <c:numCache>
                <c:formatCode>General</c:formatCode>
                <c:ptCount val="11"/>
                <c:pt idx="0">
                  <c:v>56</c:v>
                </c:pt>
                <c:pt idx="1">
                  <c:v>14</c:v>
                </c:pt>
                <c:pt idx="2">
                  <c:v>10</c:v>
                </c:pt>
                <c:pt idx="3">
                  <c:v>4</c:v>
                </c:pt>
                <c:pt idx="4">
                  <c:v>2</c:v>
                </c:pt>
                <c:pt idx="5">
                  <c:v>2</c:v>
                </c:pt>
                <c:pt idx="6">
                  <c:v>2</c:v>
                </c:pt>
                <c:pt idx="7">
                  <c:v>1</c:v>
                </c:pt>
                <c:pt idx="8">
                  <c:v>1</c:v>
                </c:pt>
                <c:pt idx="9">
                  <c:v>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overlap val="-24"/>
        <c:axId val="229812664"/>
        <c:axId val="229813056"/>
      </c:barChart>
      <c:catAx>
        <c:axId val="229812664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197" b="1" i="0" u="none" strike="noStrike" kern="1200" baseline="0">
                    <a:solidFill>
                      <a:schemeClr val="accent1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dirty="0" smtClean="0">
                    <a:solidFill>
                      <a:schemeClr val="accent1"/>
                    </a:solidFill>
                  </a:rPr>
                  <a:t>Discards </a:t>
                </a:r>
                <a:r>
                  <a:rPr lang="en-US" dirty="0">
                    <a:solidFill>
                      <a:schemeClr val="accent1"/>
                    </a:solidFill>
                  </a:rPr>
                  <a:t>per Angler</a:t>
                </a:r>
              </a:p>
            </c:rich>
          </c:tx>
          <c:layout>
            <c:manualLayout>
              <c:xMode val="edge"/>
              <c:yMode val="edge"/>
              <c:x val="0.4173196818083742"/>
              <c:y val="0.84021030919344664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197" b="1" i="0" u="none" strike="noStrike" kern="1200" baseline="0">
                  <a:solidFill>
                    <a:schemeClr val="accent1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2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29813056"/>
        <c:crosses val="autoZero"/>
        <c:auto val="1"/>
        <c:lblAlgn val="ctr"/>
        <c:lblOffset val="100"/>
        <c:noMultiLvlLbl val="0"/>
      </c:catAx>
      <c:valAx>
        <c:axId val="22981305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2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197" b="1" i="0" u="none" strike="noStrike" kern="1200" baseline="0">
                    <a:solidFill>
                      <a:schemeClr val="accent1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dirty="0">
                    <a:solidFill>
                      <a:schemeClr val="accent1"/>
                    </a:solidFill>
                  </a:rPr>
                  <a:t># of </a:t>
                </a:r>
                <a:r>
                  <a:rPr lang="en-US" dirty="0" smtClean="0">
                    <a:solidFill>
                      <a:schemeClr val="accent1"/>
                    </a:solidFill>
                  </a:rPr>
                  <a:t>Trips</a:t>
                </a:r>
                <a:endParaRPr lang="en-US" dirty="0">
                  <a:solidFill>
                    <a:schemeClr val="accent1"/>
                  </a:solidFill>
                </a:endParaRP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197" b="1" i="0" u="none" strike="noStrike" kern="1200" baseline="0">
                  <a:solidFill>
                    <a:schemeClr val="accent1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1" i="0" u="none" strike="noStrike" kern="1200" baseline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2981266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  <c:userShapes r:id="rId4"/>
  <c:extLst>
    <c:ext xmlns:c14="http://schemas.microsoft.com/office/drawing/2007/8/2/chart" uri="{781A3756-C4B2-4CAC-9D66-4F8BD8637D16}">
      <c14:pivotOptions>
        <c14:dropZoneFilter val="1"/>
        <c14:dropZoneCategories val="1"/>
        <c14:dropZoneData val="1"/>
        <c14:dropZonesVisible val="1"/>
      </c14:pivotOptions>
    </c:ext>
  </c:extLst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pivotSource>
    <c:name>[Enhanced_MRIP.xlsx]SFL!PivotTable11</c:name>
    <c:fmtId val="3"/>
  </c:pivotSource>
  <c:chart>
    <c:title>
      <c:tx>
        <c:rich>
          <a:bodyPr rot="0" spcFirstLastPara="1" vertOverflow="ellipsis" vert="horz" wrap="square" anchor="ctr" anchorCtr="1"/>
          <a:lstStyle/>
          <a:p>
            <a:pPr>
              <a:defRPr sz="2000" b="1" i="0" u="none" strike="noStrike" kern="1200" spc="0" baseline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pPr>
            <a:r>
              <a:rPr lang="en-US" sz="2000" b="1">
                <a:solidFill>
                  <a:schemeClr val="accent1"/>
                </a:solidFill>
              </a:rPr>
              <a:t>Summer</a:t>
            </a:r>
            <a:r>
              <a:rPr lang="en-US" sz="2000" b="1" baseline="0">
                <a:solidFill>
                  <a:schemeClr val="accent1"/>
                </a:solidFill>
              </a:rPr>
              <a:t> Flounder</a:t>
            </a:r>
            <a:endParaRPr lang="en-US" sz="2000" b="1">
              <a:solidFill>
                <a:schemeClr val="accent1"/>
              </a:solidFill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1" i="0" u="none" strike="noStrike" kern="1200" spc="0" baseline="0">
              <a:solidFill>
                <a:schemeClr val="accent1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ivotFmts>
      <c:pivotFmt>
        <c:idx val="0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1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2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</c:pivotFmts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SFL!$M$1</c:f>
              <c:strCache>
                <c:ptCount val="1"/>
                <c:pt idx="0">
                  <c:v>Total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SFL!$L$2:$L$12</c:f>
              <c:strCache>
                <c:ptCount val="10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11</c:v>
                </c:pt>
                <c:pt idx="9">
                  <c:v>(blank)</c:v>
                </c:pt>
              </c:strCache>
            </c:strRef>
          </c:cat>
          <c:val>
            <c:numRef>
              <c:f>SFL!$M$2:$M$12</c:f>
              <c:numCache>
                <c:formatCode>General</c:formatCode>
                <c:ptCount val="10"/>
                <c:pt idx="0">
                  <c:v>61</c:v>
                </c:pt>
                <c:pt idx="1">
                  <c:v>17</c:v>
                </c:pt>
                <c:pt idx="2">
                  <c:v>3</c:v>
                </c:pt>
                <c:pt idx="3">
                  <c:v>4</c:v>
                </c:pt>
                <c:pt idx="4">
                  <c:v>3</c:v>
                </c:pt>
                <c:pt idx="5">
                  <c:v>1</c:v>
                </c:pt>
                <c:pt idx="6">
                  <c:v>1</c:v>
                </c:pt>
                <c:pt idx="7">
                  <c:v>1</c:v>
                </c:pt>
                <c:pt idx="8">
                  <c:v>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229814232"/>
        <c:axId val="229814624"/>
      </c:barChart>
      <c:catAx>
        <c:axId val="229814232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200" b="1" i="0" u="none" strike="noStrike" kern="1200" baseline="0">
                    <a:solidFill>
                      <a:schemeClr val="accent1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200" b="1" baseline="0" dirty="0" smtClean="0">
                    <a:solidFill>
                      <a:schemeClr val="accent1"/>
                    </a:solidFill>
                  </a:rPr>
                  <a:t>Discards </a:t>
                </a:r>
                <a:r>
                  <a:rPr lang="en-US" sz="1200" b="1" baseline="0" dirty="0">
                    <a:solidFill>
                      <a:schemeClr val="accent1"/>
                    </a:solidFill>
                  </a:rPr>
                  <a:t>Per Angler</a:t>
                </a:r>
                <a:endParaRPr lang="en-US" sz="1200" b="1" dirty="0">
                  <a:solidFill>
                    <a:schemeClr val="accent1"/>
                  </a:solidFill>
                </a:endParaRP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200" b="1" i="0" u="none" strike="noStrike" kern="1200" baseline="0">
                  <a:solidFill>
                    <a:schemeClr val="accent1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29814624"/>
        <c:crosses val="autoZero"/>
        <c:auto val="1"/>
        <c:lblAlgn val="ctr"/>
        <c:lblOffset val="100"/>
        <c:noMultiLvlLbl val="0"/>
      </c:catAx>
      <c:valAx>
        <c:axId val="22981462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200" b="1" i="0" u="none" strike="noStrike" kern="1200" baseline="0">
                    <a:solidFill>
                      <a:schemeClr val="accent1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200" b="1">
                    <a:solidFill>
                      <a:schemeClr val="accent1"/>
                    </a:solidFill>
                  </a:rPr>
                  <a:t># of Trips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200" b="1" i="0" u="none" strike="noStrike" kern="1200" baseline="0">
                  <a:solidFill>
                    <a:schemeClr val="accent1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2981423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  <c:userShapes r:id="rId4"/>
  <c:extLst>
    <c:ext xmlns:c14="http://schemas.microsoft.com/office/drawing/2007/8/2/chart" uri="{781A3756-C4B2-4CAC-9D66-4F8BD8637D16}">
      <c14:pivotOptions>
        <c14:dropZoneFilter val="1"/>
        <c14:dropZoneCategories val="1"/>
        <c14:dropZoneData val="1"/>
        <c14:dropZonesVisible val="1"/>
      </c14:pivotOptions>
    </c:ext>
  </c:extLst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3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lt1"/>
    </cs:fontRef>
  </cs:dataPoint>
  <cs:dataPoint3D>
    <cs:lnRef idx="0"/>
    <cs:fillRef idx="3">
      <cs:styleClr val="auto"/>
    </cs:fillRef>
    <cs:effectRef idx="3"/>
    <cs:fontRef idx="minor">
      <a:schemeClr val="lt1"/>
    </cs:fontRef>
  </cs:dataPoint3D>
  <cs:dataPointLine>
    <cs:lnRef idx="0">
      <cs:styleClr val="auto"/>
    </cs:lnRef>
    <cs:fillRef idx="3"/>
    <cs:effectRef idx="3"/>
    <cs:fontRef idx="minor">
      <a:schemeClr val="lt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lt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lt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lt1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207">
  <cs:axisTitle>
    <cs:lnRef idx="0"/>
    <cs:fillRef idx="0"/>
    <cs:effectRef idx="0"/>
    <cs:fontRef idx="minor">
      <a:schemeClr val="tx2"/>
    </cs:fontRef>
    <cs:defRPr sz="1197" b="1" kern="1200"/>
  </cs:axisTitle>
  <cs:category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2"/>
    </cs:fontRef>
    <cs:defRPr sz="1197" kern="1200"/>
  </cs:dataLabel>
  <cs:dataLabelCallout>
    <cs:lnRef idx="0"/>
    <cs:fillRef idx="0"/>
    <cs:effectRef idx="0"/>
    <cs:fontRef idx="minor">
      <a:schemeClr val="dk2">
        <a:lumMod val="7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2"/>
    <cs:fontRef idx="minor">
      <a:schemeClr val="tx2"/>
    </cs:fontRef>
  </cs:dataPoint>
  <cs:dataPoint3D>
    <cs:lnRef idx="0"/>
    <cs:fillRef idx="3">
      <cs:styleClr val="auto"/>
    </cs:fillRef>
    <cs:effectRef idx="2"/>
    <cs:fontRef idx="minor">
      <a:schemeClr val="tx2"/>
    </cs:fontRef>
  </cs:dataPoint3D>
  <cs:dataPointLine>
    <cs:lnRef idx="0">
      <cs:styleClr val="auto"/>
    </cs:lnRef>
    <cs:fillRef idx="3"/>
    <cs:effectRef idx="2"/>
    <cs:fontRef idx="minor">
      <a:schemeClr val="tx2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3">
      <cs:styleClr val="auto"/>
    </cs:fillRef>
    <cs:effectRef idx="2"/>
    <cs:fontRef idx="minor">
      <a:schemeClr val="tx2"/>
    </cs:fontRef>
    <cs:spPr>
      <a:ln w="12700">
        <a:solidFill>
          <a:schemeClr val="lt2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2"/>
    <cs:fontRef idx="minor">
      <a:schemeClr val="tx2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2"/>
    </cs:fontRef>
    <cs:spPr>
      <a:ln w="9525">
        <a:solidFill>
          <a:schemeClr val="tx2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2"/>
    </cs:fontRef>
    <cs:spPr>
      <a:ln w="9525">
        <a:solidFill>
          <a:schemeClr val="tx2">
            <a:lumMod val="75000"/>
            <a:lumOff val="25000"/>
          </a:schemeClr>
        </a:solidFill>
        <a:round/>
      </a:ln>
    </cs:spPr>
  </cs:errorBar>
  <cs:floor>
    <cs:lnRef idx="0"/>
    <cs:fillRef idx="0"/>
    <cs:effectRef idx="0"/>
    <cs:fontRef idx="minor">
      <a:schemeClr val="tx2"/>
    </cs:fontRef>
  </cs:floor>
  <cs:gridlineMajor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2"/>
    </cs:fontRef>
    <cs:spPr>
      <a:ln>
        <a:solidFill>
          <a:schemeClr val="tx2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2"/>
    </cs:fontRef>
    <cs:defRPr sz="1197" kern="1200"/>
  </cs:legend>
  <cs:plotArea>
    <cs:lnRef idx="0"/>
    <cs:fillRef idx="0"/>
    <cs:effectRef idx="0"/>
    <cs:fontRef idx="minor">
      <a:schemeClr val="tx2"/>
    </cs:fontRef>
  </cs:plotArea>
  <cs:plotArea3D>
    <cs:lnRef idx="0"/>
    <cs:fillRef idx="0"/>
    <cs:effectRef idx="0"/>
    <cs:fontRef idx="minor">
      <a:schemeClr val="tx2"/>
    </cs:fontRef>
  </cs:plotArea3D>
  <cs:series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2"/>
    </cs:fontRef>
    <cs:defRPr sz="2128" b="1" kern="1200"/>
  </cs:title>
  <cs:trendline>
    <cs:lnRef idx="0">
      <cs:styleClr val="auto"/>
    </cs:lnRef>
    <cs:fillRef idx="0"/>
    <cs:effectRef idx="0"/>
    <cs:fontRef idx="minor">
      <a:schemeClr val="tx2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2"/>
    </cs:fontRef>
    <cs:defRPr sz="1197" kern="1200"/>
  </cs:trendlineLabel>
  <cs:upBar>
    <cs:lnRef idx="0"/>
    <cs:fillRef idx="0"/>
    <cs:effectRef idx="0"/>
    <cs:fontRef idx="minor">
      <a:schemeClr val="tx2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2"/>
    </cs:fontRef>
    <cs:defRPr sz="1197" kern="1200"/>
  </cs:valueAxis>
  <cs:wall>
    <cs:lnRef idx="0"/>
    <cs:fillRef idx="0"/>
    <cs:effectRef idx="0"/>
    <cs:fontRef idx="minor">
      <a:schemeClr val="tx2"/>
    </cs:fontRef>
  </cs:wall>
</cs:chartStyle>
</file>

<file path=ppt/charts/style3.xml><?xml version="1.0" encoding="utf-8"?>
<cs:chartStyle xmlns:cs="http://schemas.microsoft.com/office/drawing/2012/chartStyle" xmlns:a="http://schemas.openxmlformats.org/drawingml/2006/main" id="207">
  <cs:axisTitle>
    <cs:lnRef idx="0"/>
    <cs:fillRef idx="0"/>
    <cs:effectRef idx="0"/>
    <cs:fontRef idx="minor">
      <a:schemeClr val="tx2"/>
    </cs:fontRef>
    <cs:defRPr sz="1197" b="1" kern="1200"/>
  </cs:axisTitle>
  <cs:category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2"/>
    </cs:fontRef>
    <cs:defRPr sz="1197" kern="1200"/>
  </cs:dataLabel>
  <cs:dataLabelCallout>
    <cs:lnRef idx="0"/>
    <cs:fillRef idx="0"/>
    <cs:effectRef idx="0"/>
    <cs:fontRef idx="minor">
      <a:schemeClr val="dk2">
        <a:lumMod val="7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2"/>
    <cs:fontRef idx="minor">
      <a:schemeClr val="tx2"/>
    </cs:fontRef>
  </cs:dataPoint>
  <cs:dataPoint3D>
    <cs:lnRef idx="0"/>
    <cs:fillRef idx="3">
      <cs:styleClr val="auto"/>
    </cs:fillRef>
    <cs:effectRef idx="2"/>
    <cs:fontRef idx="minor">
      <a:schemeClr val="tx2"/>
    </cs:fontRef>
  </cs:dataPoint3D>
  <cs:dataPointLine>
    <cs:lnRef idx="0">
      <cs:styleClr val="auto"/>
    </cs:lnRef>
    <cs:fillRef idx="3"/>
    <cs:effectRef idx="2"/>
    <cs:fontRef idx="minor">
      <a:schemeClr val="tx2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3">
      <cs:styleClr val="auto"/>
    </cs:fillRef>
    <cs:effectRef idx="2"/>
    <cs:fontRef idx="minor">
      <a:schemeClr val="tx2"/>
    </cs:fontRef>
    <cs:spPr>
      <a:ln w="12700">
        <a:solidFill>
          <a:schemeClr val="lt2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2"/>
    <cs:fontRef idx="minor">
      <a:schemeClr val="tx2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2"/>
    </cs:fontRef>
    <cs:spPr>
      <a:ln w="9525">
        <a:solidFill>
          <a:schemeClr val="tx2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2"/>
    </cs:fontRef>
    <cs:spPr>
      <a:ln w="9525">
        <a:solidFill>
          <a:schemeClr val="tx2">
            <a:lumMod val="75000"/>
            <a:lumOff val="25000"/>
          </a:schemeClr>
        </a:solidFill>
        <a:round/>
      </a:ln>
    </cs:spPr>
  </cs:errorBar>
  <cs:floor>
    <cs:lnRef idx="0"/>
    <cs:fillRef idx="0"/>
    <cs:effectRef idx="0"/>
    <cs:fontRef idx="minor">
      <a:schemeClr val="tx2"/>
    </cs:fontRef>
  </cs:floor>
  <cs:gridlineMajor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2"/>
    </cs:fontRef>
    <cs:spPr>
      <a:ln>
        <a:solidFill>
          <a:schemeClr val="tx2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2"/>
    </cs:fontRef>
    <cs:defRPr sz="1197" kern="1200"/>
  </cs:legend>
  <cs:plotArea>
    <cs:lnRef idx="0"/>
    <cs:fillRef idx="0"/>
    <cs:effectRef idx="0"/>
    <cs:fontRef idx="minor">
      <a:schemeClr val="tx2"/>
    </cs:fontRef>
  </cs:plotArea>
  <cs:plotArea3D>
    <cs:lnRef idx="0"/>
    <cs:fillRef idx="0"/>
    <cs:effectRef idx="0"/>
    <cs:fontRef idx="minor">
      <a:schemeClr val="tx2"/>
    </cs:fontRef>
  </cs:plotArea3D>
  <cs:series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2"/>
    </cs:fontRef>
    <cs:defRPr sz="2128" b="1" kern="1200"/>
  </cs:title>
  <cs:trendline>
    <cs:lnRef idx="0">
      <cs:styleClr val="auto"/>
    </cs:lnRef>
    <cs:fillRef idx="0"/>
    <cs:effectRef idx="0"/>
    <cs:fontRef idx="minor">
      <a:schemeClr val="tx2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2"/>
    </cs:fontRef>
    <cs:defRPr sz="1197" kern="1200"/>
  </cs:trendlineLabel>
  <cs:upBar>
    <cs:lnRef idx="0"/>
    <cs:fillRef idx="0"/>
    <cs:effectRef idx="0"/>
    <cs:fontRef idx="minor">
      <a:schemeClr val="tx2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2"/>
    </cs:fontRef>
    <cs:defRPr sz="1197" kern="1200"/>
  </cs:valueAxis>
  <cs:wall>
    <cs:lnRef idx="0"/>
    <cs:fillRef idx="0"/>
    <cs:effectRef idx="0"/>
    <cs:fontRef idx="minor">
      <a:schemeClr val="tx2"/>
    </cs:fontRef>
  </cs:wall>
</cs:chartStyle>
</file>

<file path=ppt/charts/style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0.71728</cdr:x>
      <cdr:y>0.04938</cdr:y>
    </cdr:from>
    <cdr:to>
      <cdr:x>0.88354</cdr:x>
      <cdr:y>0.14797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3212123" y="116062"/>
          <a:ext cx="744559" cy="231733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n-US" sz="1100" b="1" dirty="0">
              <a:solidFill>
                <a:schemeClr val="accent1"/>
              </a:solidFill>
            </a:rPr>
            <a:t>n=670</a:t>
          </a:r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0.58519</cdr:x>
      <cdr:y>0.05346</cdr:y>
    </cdr:from>
    <cdr:to>
      <cdr:x>0.71657</cdr:x>
      <cdr:y>0.12638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3054496" y="146665"/>
          <a:ext cx="685764" cy="20003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n-US" sz="1100" b="1" dirty="0">
              <a:solidFill>
                <a:schemeClr val="accent1"/>
              </a:solidFill>
            </a:rPr>
            <a:t>n=553</a:t>
          </a:r>
        </a:p>
      </cdr:txBody>
    </cdr: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0.69688</cdr:x>
      <cdr:y>0.06214</cdr:y>
    </cdr:from>
    <cdr:to>
      <cdr:x>0.84822</cdr:x>
      <cdr:y>0.14548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3223898" y="156255"/>
          <a:ext cx="700159" cy="209567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n-US" sz="1100" b="1" dirty="0">
              <a:solidFill>
                <a:schemeClr val="accent1"/>
              </a:solidFill>
            </a:rPr>
            <a:t>n=230</a:t>
          </a:r>
        </a:p>
      </cdr:txBody>
    </cdr:sp>
  </cdr:relSizeAnchor>
</c:userShapes>
</file>

<file path=ppt/drawings/drawing4.xml><?xml version="1.0" encoding="utf-8"?>
<c:userShapes xmlns:c="http://schemas.openxmlformats.org/drawingml/2006/chart">
  <cdr:relSizeAnchor xmlns:cdr="http://schemas.openxmlformats.org/drawingml/2006/chartDrawing">
    <cdr:from>
      <cdr:x>0.76295</cdr:x>
      <cdr:y>0.06169</cdr:y>
    </cdr:from>
    <cdr:to>
      <cdr:x>0.89616</cdr:x>
      <cdr:y>0.14503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3517644" y="156705"/>
          <a:ext cx="614176" cy="21168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n-US" sz="1100" b="1" dirty="0">
              <a:solidFill>
                <a:schemeClr val="accent1"/>
              </a:solidFill>
            </a:rPr>
            <a:t>n=167</a:t>
          </a:r>
        </a:p>
      </cdr:txBody>
    </cdr:sp>
  </cdr:relSizeAnchor>
</c:userShap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jpeg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6705600" y="4800600"/>
            <a:ext cx="2438400" cy="12954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16" descr="DEEPsFirstslides2-8-12ONLY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4800600"/>
            <a:ext cx="6737350" cy="1268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Picture 6" descr="DEEPLogoRectangleCOLORsmall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934200" y="4953000"/>
            <a:ext cx="1962150" cy="869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Rectangle 15"/>
          <p:cNvSpPr/>
          <p:nvPr/>
        </p:nvSpPr>
        <p:spPr>
          <a:xfrm>
            <a:off x="0" y="6057900"/>
            <a:ext cx="9144000" cy="80010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7" name="TextBox 16"/>
          <p:cNvSpPr txBox="1"/>
          <p:nvPr/>
        </p:nvSpPr>
        <p:spPr>
          <a:xfrm>
            <a:off x="14514" y="3505200"/>
            <a:ext cx="9144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latin typeface="+mj-lt"/>
              </a:rPr>
              <a:t>Connecticut Department of</a:t>
            </a:r>
          </a:p>
          <a:p>
            <a:r>
              <a:rPr lang="en-US" sz="3600" dirty="0" smtClean="0">
                <a:latin typeface="+mj-lt"/>
              </a:rPr>
              <a:t>Energy and Environmental Protection</a:t>
            </a:r>
            <a:endParaRPr lang="en-US" sz="3600" dirty="0">
              <a:latin typeface="+mj-lt"/>
            </a:endParaRPr>
          </a:p>
        </p:txBody>
      </p:sp>
      <p:sp>
        <p:nvSpPr>
          <p:cNvPr id="8" name="Rectangle 7"/>
          <p:cNvSpPr/>
          <p:nvPr userDrawn="1"/>
        </p:nvSpPr>
        <p:spPr>
          <a:xfrm>
            <a:off x="6705600" y="4800600"/>
            <a:ext cx="2438400" cy="12954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16" descr="DEEPsFirstslides2-8-12ONLY.jp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4800600"/>
            <a:ext cx="6737350" cy="1268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6" descr="DEEPLogoRectangleCOLORsmall.jpg"/>
          <p:cNvPicPr>
            <a:picLocks noChangeAspect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934200" y="4953000"/>
            <a:ext cx="1962150" cy="869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" name="Rectangle 17"/>
          <p:cNvSpPr/>
          <p:nvPr userDrawn="1"/>
        </p:nvSpPr>
        <p:spPr>
          <a:xfrm>
            <a:off x="0" y="6057900"/>
            <a:ext cx="9144000" cy="80010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pic>
        <p:nvPicPr>
          <p:cNvPr id="21" name="Picture 8" descr="2012 sky.jpg"/>
          <p:cNvPicPr>
            <a:picLocks noChangeAspect="1"/>
          </p:cNvPicPr>
          <p:nvPr userDrawn="1"/>
        </p:nvPicPr>
        <p:blipFill>
          <a:blip r:embed="rId4" cstate="print"/>
          <a:srcRect t="17651" b="31863"/>
          <a:stretch>
            <a:fillRect/>
          </a:stretch>
        </p:blipFill>
        <p:spPr bwMode="auto">
          <a:xfrm>
            <a:off x="10" y="0"/>
            <a:ext cx="9144000" cy="35197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/>
          <p:cNvSpPr/>
          <p:nvPr userDrawn="1"/>
        </p:nvSpPr>
        <p:spPr>
          <a:xfrm>
            <a:off x="0" y="6477000"/>
            <a:ext cx="9144000" cy="381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 userDrawn="1"/>
        </p:nvSpPr>
        <p:spPr>
          <a:xfrm>
            <a:off x="0" y="0"/>
            <a:ext cx="9144000" cy="4187371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3" name="Title 12"/>
          <p:cNvSpPr>
            <a:spLocks noGrp="1"/>
          </p:cNvSpPr>
          <p:nvPr>
            <p:ph type="title" hasCustomPrompt="1"/>
          </p:nvPr>
        </p:nvSpPr>
        <p:spPr>
          <a:xfrm>
            <a:off x="304800" y="1600200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Title of Presentation</a:t>
            </a:r>
            <a:endParaRPr lang="en-US" dirty="0"/>
          </a:p>
        </p:txBody>
      </p:sp>
      <p:sp>
        <p:nvSpPr>
          <p:cNvPr id="20" name="Rectangle 19"/>
          <p:cNvSpPr/>
          <p:nvPr userDrawn="1"/>
        </p:nvSpPr>
        <p:spPr bwMode="auto">
          <a:xfrm>
            <a:off x="0" y="6026150"/>
            <a:ext cx="9144000" cy="538163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1" name="TextBox 35"/>
          <p:cNvSpPr txBox="1">
            <a:spLocks noChangeArrowheads="1"/>
          </p:cNvSpPr>
          <p:nvPr userDrawn="1"/>
        </p:nvSpPr>
        <p:spPr bwMode="auto">
          <a:xfrm>
            <a:off x="1143000" y="6103938"/>
            <a:ext cx="7870825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en-US" sz="2000" dirty="0">
                <a:solidFill>
                  <a:schemeClr val="tx1"/>
                </a:solidFill>
                <a:latin typeface="+mj-lt"/>
              </a:rPr>
              <a:t>Connecticut Department of Energy and Environmental Protection</a:t>
            </a:r>
          </a:p>
        </p:txBody>
      </p:sp>
      <p:pic>
        <p:nvPicPr>
          <p:cNvPr id="19" name="Picture 7" descr="DEEPLogoRectangleCOLOR755px337px300dpi.gif"/>
          <p:cNvPicPr>
            <a:picLocks noChangeAspect="1"/>
          </p:cNvPicPr>
          <p:nvPr userDrawn="1"/>
        </p:nvPicPr>
        <p:blipFill>
          <a:blip r:embed="rId2" cstate="print"/>
          <a:srcRect r="64532"/>
          <a:stretch>
            <a:fillRect/>
          </a:stretch>
        </p:blipFill>
        <p:spPr bwMode="auto">
          <a:xfrm>
            <a:off x="292100" y="5774871"/>
            <a:ext cx="777875" cy="979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0" y="0"/>
            <a:ext cx="9144000" cy="80010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 baseline="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Rectangle 6"/>
          <p:cNvSpPr/>
          <p:nvPr userDrawn="1"/>
        </p:nvSpPr>
        <p:spPr bwMode="auto">
          <a:xfrm>
            <a:off x="5106022" y="1130300"/>
            <a:ext cx="1931988" cy="1869420"/>
          </a:xfrm>
          <a:prstGeom prst="rect">
            <a:avLst/>
          </a:prstGeom>
          <a:solidFill>
            <a:schemeClr val="accent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4" name="Rectangle 3"/>
          <p:cNvSpPr/>
          <p:nvPr userDrawn="1"/>
        </p:nvSpPr>
        <p:spPr>
          <a:xfrm>
            <a:off x="5114617" y="2993972"/>
            <a:ext cx="1923393" cy="1842921"/>
          </a:xfrm>
          <a:prstGeom prst="rect">
            <a:avLst/>
          </a:prstGeom>
          <a:solidFill>
            <a:schemeClr val="accent4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Rectangle 4"/>
          <p:cNvSpPr/>
          <p:nvPr userDrawn="1"/>
        </p:nvSpPr>
        <p:spPr>
          <a:xfrm>
            <a:off x="3194562" y="2994957"/>
            <a:ext cx="1923393" cy="1841936"/>
          </a:xfrm>
          <a:prstGeom prst="rect">
            <a:avLst/>
          </a:prstGeom>
          <a:solidFill>
            <a:schemeClr val="accent3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9" name="Rectangle 8"/>
          <p:cNvSpPr/>
          <p:nvPr userDrawn="1"/>
        </p:nvSpPr>
        <p:spPr>
          <a:xfrm>
            <a:off x="0" y="6477000"/>
            <a:ext cx="9144000" cy="381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 userDrawn="1"/>
        </p:nvSpPr>
        <p:spPr bwMode="auto">
          <a:xfrm>
            <a:off x="0" y="6026150"/>
            <a:ext cx="9144000" cy="538163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pic>
        <p:nvPicPr>
          <p:cNvPr id="12" name="Picture 7" descr="DEEPLogoRectangleCOLOR755px337px300dpi.gif"/>
          <p:cNvPicPr>
            <a:picLocks noChangeAspect="1"/>
          </p:cNvPicPr>
          <p:nvPr userDrawn="1"/>
        </p:nvPicPr>
        <p:blipFill>
          <a:blip r:embed="rId2" cstate="print"/>
          <a:srcRect r="64532"/>
          <a:stretch>
            <a:fillRect/>
          </a:stretch>
        </p:blipFill>
        <p:spPr bwMode="auto">
          <a:xfrm>
            <a:off x="292100" y="5774871"/>
            <a:ext cx="777875" cy="979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TextBox 35"/>
          <p:cNvSpPr txBox="1">
            <a:spLocks noChangeArrowheads="1"/>
          </p:cNvSpPr>
          <p:nvPr userDrawn="1"/>
        </p:nvSpPr>
        <p:spPr bwMode="auto">
          <a:xfrm>
            <a:off x="1143000" y="6103938"/>
            <a:ext cx="7870825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en-US" sz="2000" dirty="0">
                <a:solidFill>
                  <a:schemeClr val="bg1"/>
                </a:solidFill>
                <a:latin typeface="+mj-lt"/>
              </a:rPr>
              <a:t>Connecticut Department of Energy and Environmental Protection</a:t>
            </a:r>
          </a:p>
        </p:txBody>
      </p:sp>
      <p:sp>
        <p:nvSpPr>
          <p:cNvPr id="13" name="TextBox 7"/>
          <p:cNvSpPr txBox="1">
            <a:spLocks noChangeArrowheads="1"/>
          </p:cNvSpPr>
          <p:nvPr userDrawn="1"/>
        </p:nvSpPr>
        <p:spPr bwMode="auto">
          <a:xfrm rot="16200000">
            <a:off x="318244" y="2845747"/>
            <a:ext cx="287606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b="1" dirty="0">
                <a:solidFill>
                  <a:schemeClr val="tx1"/>
                </a:solidFill>
                <a:latin typeface="Calibri" pitchFamily="34" charset="0"/>
              </a:rPr>
              <a:t>Impact on Agency Brand</a:t>
            </a:r>
          </a:p>
        </p:txBody>
      </p:sp>
      <p:sp>
        <p:nvSpPr>
          <p:cNvPr id="14" name="TextBox 8"/>
          <p:cNvSpPr txBox="1">
            <a:spLocks noChangeArrowheads="1"/>
          </p:cNvSpPr>
          <p:nvPr userDrawn="1"/>
        </p:nvSpPr>
        <p:spPr bwMode="auto">
          <a:xfrm>
            <a:off x="2695030" y="5665956"/>
            <a:ext cx="4314917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b="1">
                <a:solidFill>
                  <a:schemeClr val="tx1"/>
                </a:solidFill>
                <a:latin typeface="Calibri" pitchFamily="34" charset="0"/>
              </a:rPr>
              <a:t>Value to Staff</a:t>
            </a:r>
          </a:p>
        </p:txBody>
      </p:sp>
      <p:sp>
        <p:nvSpPr>
          <p:cNvPr id="15" name="TextBox 9"/>
          <p:cNvSpPr txBox="1">
            <a:spLocks noChangeArrowheads="1"/>
          </p:cNvSpPr>
          <p:nvPr userDrawn="1"/>
        </p:nvSpPr>
        <p:spPr bwMode="auto">
          <a:xfrm>
            <a:off x="1857808" y="1092198"/>
            <a:ext cx="1159229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400" b="1">
                <a:solidFill>
                  <a:schemeClr val="tx1"/>
                </a:solidFill>
                <a:latin typeface="Calibri" pitchFamily="34" charset="0"/>
              </a:rPr>
              <a:t>High</a:t>
            </a:r>
          </a:p>
        </p:txBody>
      </p:sp>
      <p:sp>
        <p:nvSpPr>
          <p:cNvPr id="16" name="TextBox 10"/>
          <p:cNvSpPr txBox="1">
            <a:spLocks noChangeArrowheads="1"/>
          </p:cNvSpPr>
          <p:nvPr userDrawn="1"/>
        </p:nvSpPr>
        <p:spPr bwMode="auto">
          <a:xfrm>
            <a:off x="1986611" y="2902925"/>
            <a:ext cx="966024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400" b="1">
                <a:solidFill>
                  <a:schemeClr val="tx1"/>
                </a:solidFill>
                <a:latin typeface="Calibri" pitchFamily="34" charset="0"/>
              </a:rPr>
              <a:t>Medium</a:t>
            </a:r>
          </a:p>
        </p:txBody>
      </p:sp>
      <p:sp>
        <p:nvSpPr>
          <p:cNvPr id="17" name="TextBox 11"/>
          <p:cNvSpPr txBox="1">
            <a:spLocks noChangeArrowheads="1"/>
          </p:cNvSpPr>
          <p:nvPr userDrawn="1"/>
        </p:nvSpPr>
        <p:spPr bwMode="auto">
          <a:xfrm>
            <a:off x="1729007" y="4716094"/>
            <a:ext cx="1481237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400" b="1">
                <a:solidFill>
                  <a:schemeClr val="tx1"/>
                </a:solidFill>
                <a:latin typeface="Calibri" pitchFamily="34" charset="0"/>
              </a:rPr>
              <a:t>Low</a:t>
            </a:r>
          </a:p>
        </p:txBody>
      </p:sp>
      <p:sp>
        <p:nvSpPr>
          <p:cNvPr id="18" name="TextBox 12"/>
          <p:cNvSpPr txBox="1">
            <a:spLocks noChangeArrowheads="1"/>
          </p:cNvSpPr>
          <p:nvPr userDrawn="1"/>
        </p:nvSpPr>
        <p:spPr bwMode="auto">
          <a:xfrm rot="18006833">
            <a:off x="2463916" y="5089698"/>
            <a:ext cx="937846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400" b="1">
                <a:solidFill>
                  <a:schemeClr val="tx1"/>
                </a:solidFill>
                <a:latin typeface="Calibri" pitchFamily="34" charset="0"/>
              </a:rPr>
              <a:t>None</a:t>
            </a:r>
          </a:p>
        </p:txBody>
      </p:sp>
      <p:sp>
        <p:nvSpPr>
          <p:cNvPr id="19" name="TextBox 13"/>
          <p:cNvSpPr txBox="1">
            <a:spLocks noChangeArrowheads="1"/>
          </p:cNvSpPr>
          <p:nvPr userDrawn="1"/>
        </p:nvSpPr>
        <p:spPr bwMode="auto">
          <a:xfrm rot="18006833">
            <a:off x="4336713" y="5136280"/>
            <a:ext cx="1015973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400" b="1">
                <a:solidFill>
                  <a:schemeClr val="tx1"/>
                </a:solidFill>
                <a:latin typeface="Calibri" pitchFamily="34" charset="0"/>
              </a:rPr>
              <a:t>Little</a:t>
            </a:r>
          </a:p>
        </p:txBody>
      </p:sp>
      <p:sp>
        <p:nvSpPr>
          <p:cNvPr id="20" name="TextBox 14"/>
          <p:cNvSpPr txBox="1">
            <a:spLocks noChangeArrowheads="1"/>
          </p:cNvSpPr>
          <p:nvPr userDrawn="1"/>
        </p:nvSpPr>
        <p:spPr bwMode="auto">
          <a:xfrm rot="18006833">
            <a:off x="6229576" y="5119277"/>
            <a:ext cx="1121217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400" b="1">
                <a:solidFill>
                  <a:schemeClr val="tx1"/>
                </a:solidFill>
                <a:latin typeface="Calibri" pitchFamily="34" charset="0"/>
              </a:rPr>
              <a:t>A Lot</a:t>
            </a:r>
          </a:p>
        </p:txBody>
      </p:sp>
      <p:sp>
        <p:nvSpPr>
          <p:cNvPr id="21" name="Rectangle 20"/>
          <p:cNvSpPr/>
          <p:nvPr userDrawn="1"/>
        </p:nvSpPr>
        <p:spPr bwMode="auto">
          <a:xfrm>
            <a:off x="3185967" y="1128713"/>
            <a:ext cx="1931988" cy="1869420"/>
          </a:xfrm>
          <a:prstGeom prst="rect">
            <a:avLst/>
          </a:prstGeom>
          <a:solidFill>
            <a:schemeClr val="accent1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/>
          <p:cNvSpPr/>
          <p:nvPr/>
        </p:nvSpPr>
        <p:spPr>
          <a:xfrm>
            <a:off x="0" y="6477000"/>
            <a:ext cx="9144000" cy="381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/>
          <p:cNvSpPr/>
          <p:nvPr/>
        </p:nvSpPr>
        <p:spPr bwMode="auto">
          <a:xfrm>
            <a:off x="0" y="6026150"/>
            <a:ext cx="9144000" cy="538163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1" name="TextBox 35"/>
          <p:cNvSpPr txBox="1">
            <a:spLocks noChangeArrowheads="1"/>
          </p:cNvSpPr>
          <p:nvPr/>
        </p:nvSpPr>
        <p:spPr bwMode="auto">
          <a:xfrm>
            <a:off x="1143000" y="6103938"/>
            <a:ext cx="7870825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en-US" sz="2000" dirty="0">
                <a:solidFill>
                  <a:schemeClr val="tx1"/>
                </a:solidFill>
                <a:latin typeface="+mj-lt"/>
              </a:rPr>
              <a:t>Connecticut Department of Energy and Environmental Protection</a:t>
            </a:r>
          </a:p>
        </p:txBody>
      </p:sp>
      <p:pic>
        <p:nvPicPr>
          <p:cNvPr id="19" name="Picture 7" descr="DEEPLogoRectangleCOLOR755px337px300dpi.gif"/>
          <p:cNvPicPr>
            <a:picLocks noChangeAspect="1"/>
          </p:cNvPicPr>
          <p:nvPr/>
        </p:nvPicPr>
        <p:blipFill>
          <a:blip r:embed="rId2" cstate="print"/>
          <a:srcRect r="64532"/>
          <a:stretch>
            <a:fillRect/>
          </a:stretch>
        </p:blipFill>
        <p:spPr bwMode="auto">
          <a:xfrm>
            <a:off x="292100" y="5753100"/>
            <a:ext cx="777875" cy="979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Rectangle 8"/>
          <p:cNvSpPr/>
          <p:nvPr userDrawn="1"/>
        </p:nvSpPr>
        <p:spPr>
          <a:xfrm>
            <a:off x="0" y="6477000"/>
            <a:ext cx="9144000" cy="381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 userDrawn="1"/>
        </p:nvSpPr>
        <p:spPr>
          <a:xfrm>
            <a:off x="0" y="0"/>
            <a:ext cx="9144000" cy="725714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2" name="Rectangle 11"/>
          <p:cNvSpPr/>
          <p:nvPr userDrawn="1"/>
        </p:nvSpPr>
        <p:spPr bwMode="auto">
          <a:xfrm>
            <a:off x="0" y="6026150"/>
            <a:ext cx="9144000" cy="538163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4" name="TextBox 35"/>
          <p:cNvSpPr txBox="1">
            <a:spLocks noChangeArrowheads="1"/>
          </p:cNvSpPr>
          <p:nvPr userDrawn="1"/>
        </p:nvSpPr>
        <p:spPr bwMode="auto">
          <a:xfrm>
            <a:off x="1143000" y="6103938"/>
            <a:ext cx="7870825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en-US" sz="2000" dirty="0">
                <a:solidFill>
                  <a:schemeClr val="tx1"/>
                </a:solidFill>
                <a:latin typeface="+mj-lt"/>
              </a:rPr>
              <a:t>Connecticut Department of Energy and Environmental Protection</a:t>
            </a:r>
          </a:p>
        </p:txBody>
      </p:sp>
      <p:pic>
        <p:nvPicPr>
          <p:cNvPr id="15" name="Picture 7" descr="DEEPLogoRectangleCOLOR755px337px300dpi.gif"/>
          <p:cNvPicPr>
            <a:picLocks noChangeAspect="1"/>
          </p:cNvPicPr>
          <p:nvPr userDrawn="1"/>
        </p:nvPicPr>
        <p:blipFill>
          <a:blip r:embed="rId2" cstate="print"/>
          <a:srcRect r="64532"/>
          <a:stretch>
            <a:fillRect/>
          </a:stretch>
        </p:blipFill>
        <p:spPr bwMode="auto">
          <a:xfrm>
            <a:off x="292100" y="5774871"/>
            <a:ext cx="777875" cy="979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 baseline="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Content Placeholder 2"/>
          <p:cNvSpPr>
            <a:spLocks noGrp="1"/>
          </p:cNvSpPr>
          <p:nvPr userDrawn="1">
            <p:ph idx="1"/>
          </p:nvPr>
        </p:nvSpPr>
        <p:spPr>
          <a:xfrm>
            <a:off x="609600" y="1447800"/>
            <a:ext cx="8229600" cy="3733800"/>
          </a:xfrm>
          <a:prstGeom prst="rect">
            <a:avLst/>
          </a:prstGeom>
        </p:spPr>
        <p:txBody>
          <a:bodyPr/>
          <a:lstStyle/>
          <a:p>
            <a:pPr lvl="0" eaLnBrk="1" hangingPunct="1">
              <a:buFont typeface="Arial" pitchFamily="34" charset="0"/>
              <a:buNone/>
            </a:pPr>
            <a:r>
              <a:rPr lang="en-US" baseline="30000" smtClean="0">
                <a:solidFill>
                  <a:schemeClr val="bg1"/>
                </a:solidFill>
                <a:latin typeface="Berkeley-Medium"/>
              </a:rPr>
              <a:t>Click to edit Master text styles</a:t>
            </a:r>
          </a:p>
          <a:p>
            <a:pPr lvl="1" eaLnBrk="1" hangingPunct="1">
              <a:buFont typeface="Arial" pitchFamily="34" charset="0"/>
              <a:buNone/>
            </a:pPr>
            <a:r>
              <a:rPr lang="en-US" baseline="30000" smtClean="0">
                <a:solidFill>
                  <a:schemeClr val="bg1"/>
                </a:solidFill>
                <a:latin typeface="Berkeley-Medium"/>
              </a:rPr>
              <a:t>Second level</a:t>
            </a:r>
          </a:p>
          <a:p>
            <a:pPr lvl="2" eaLnBrk="1" hangingPunct="1">
              <a:buFont typeface="Arial" pitchFamily="34" charset="0"/>
              <a:buNone/>
            </a:pPr>
            <a:r>
              <a:rPr lang="en-US" baseline="30000" smtClean="0">
                <a:solidFill>
                  <a:schemeClr val="bg1"/>
                </a:solidFill>
                <a:latin typeface="Berkeley-Medium"/>
              </a:rPr>
              <a:t>Third level</a:t>
            </a:r>
          </a:p>
          <a:p>
            <a:pPr lvl="3" eaLnBrk="1" hangingPunct="1">
              <a:buFont typeface="Arial" pitchFamily="34" charset="0"/>
              <a:buNone/>
            </a:pPr>
            <a:r>
              <a:rPr lang="en-US" baseline="30000" smtClean="0">
                <a:solidFill>
                  <a:schemeClr val="bg1"/>
                </a:solidFill>
                <a:latin typeface="Berkeley-Medium"/>
              </a:rPr>
              <a:t>Fourth level</a:t>
            </a:r>
          </a:p>
          <a:p>
            <a:pPr lvl="4" eaLnBrk="1" hangingPunct="1">
              <a:buFont typeface="Arial" pitchFamily="34" charset="0"/>
              <a:buNone/>
            </a:pPr>
            <a:r>
              <a:rPr lang="en-US" baseline="30000" smtClean="0">
                <a:solidFill>
                  <a:schemeClr val="bg1"/>
                </a:solidFill>
                <a:latin typeface="Berkeley-Medium"/>
              </a:rPr>
              <a:t>Fifth level</a:t>
            </a:r>
            <a:endParaRPr lang="en-US" baseline="30000" dirty="0" smtClean="0">
              <a:solidFill>
                <a:schemeClr val="bg1"/>
              </a:solidFill>
              <a:latin typeface="Berkeley-Medium"/>
            </a:endParaRP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6415314"/>
            <a:ext cx="9144000" cy="442685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 userDrawn="1"/>
        </p:nvSpPr>
        <p:spPr bwMode="auto">
          <a:xfrm>
            <a:off x="0" y="6037943"/>
            <a:ext cx="9144000" cy="52637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TextBox 35"/>
          <p:cNvSpPr txBox="1">
            <a:spLocks noChangeArrowheads="1"/>
          </p:cNvSpPr>
          <p:nvPr userDrawn="1"/>
        </p:nvSpPr>
        <p:spPr bwMode="auto">
          <a:xfrm>
            <a:off x="1143000" y="6103938"/>
            <a:ext cx="7870825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en-US" sz="2000" dirty="0">
                <a:solidFill>
                  <a:schemeClr val="bg1"/>
                </a:solidFill>
                <a:latin typeface="+mj-lt"/>
              </a:rPr>
              <a:t>Connecticut Department of Energy and Environmental Protection</a:t>
            </a:r>
          </a:p>
        </p:txBody>
      </p:sp>
      <p:pic>
        <p:nvPicPr>
          <p:cNvPr id="5" name="Picture 7" descr="DEEPLogoRectangleCOLOR755px337px300dpi.gif"/>
          <p:cNvPicPr>
            <a:picLocks noChangeAspect="1"/>
          </p:cNvPicPr>
          <p:nvPr userDrawn="1"/>
        </p:nvPicPr>
        <p:blipFill>
          <a:blip r:embed="rId2" cstate="print"/>
          <a:srcRect r="64532"/>
          <a:stretch>
            <a:fillRect/>
          </a:stretch>
        </p:blipFill>
        <p:spPr bwMode="auto">
          <a:xfrm>
            <a:off x="292100" y="5774871"/>
            <a:ext cx="777875" cy="979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0" y="4916487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 baseline="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pic>
        <p:nvPicPr>
          <p:cNvPr id="10" name="Picture 9" descr="2012 sky.jpg"/>
          <p:cNvPicPr>
            <a:picLocks noChangeAspect="1"/>
          </p:cNvPicPr>
          <p:nvPr userDrawn="1"/>
        </p:nvPicPr>
        <p:blipFill>
          <a:blip r:embed="rId3" cstate="print"/>
          <a:srcRect t="49348" b="29885"/>
          <a:stretch>
            <a:fillRect/>
          </a:stretch>
        </p:blipFill>
        <p:spPr bwMode="auto">
          <a:xfrm>
            <a:off x="0" y="-457200"/>
            <a:ext cx="9144000" cy="144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Content Placeholder 2"/>
          <p:cNvSpPr>
            <a:spLocks noGrp="1"/>
          </p:cNvSpPr>
          <p:nvPr>
            <p:ph idx="1"/>
          </p:nvPr>
        </p:nvSpPr>
        <p:spPr>
          <a:xfrm>
            <a:off x="609600" y="1447800"/>
            <a:ext cx="8229600" cy="37338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 eaLnBrk="1" hangingPunct="1">
              <a:buFont typeface="Arial" pitchFamily="34" charset="0"/>
              <a:buNone/>
            </a:pPr>
            <a:r>
              <a:rPr lang="en-US" baseline="30000" smtClean="0">
                <a:solidFill>
                  <a:schemeClr val="bg1"/>
                </a:solidFill>
                <a:latin typeface="Berkeley-Medium"/>
              </a:rPr>
              <a:t>Click to edit Master text styles</a:t>
            </a:r>
          </a:p>
          <a:p>
            <a:pPr lvl="1" eaLnBrk="1" hangingPunct="1">
              <a:buFont typeface="Arial" pitchFamily="34" charset="0"/>
              <a:buNone/>
            </a:pPr>
            <a:r>
              <a:rPr lang="en-US" baseline="30000" smtClean="0">
                <a:solidFill>
                  <a:schemeClr val="bg1"/>
                </a:solidFill>
                <a:latin typeface="Berkeley-Medium"/>
              </a:rPr>
              <a:t>Second level</a:t>
            </a:r>
          </a:p>
          <a:p>
            <a:pPr lvl="2" eaLnBrk="1" hangingPunct="1">
              <a:buFont typeface="Arial" pitchFamily="34" charset="0"/>
              <a:buNone/>
            </a:pPr>
            <a:r>
              <a:rPr lang="en-US" baseline="30000" smtClean="0">
                <a:solidFill>
                  <a:schemeClr val="bg1"/>
                </a:solidFill>
                <a:latin typeface="Berkeley-Medium"/>
              </a:rPr>
              <a:t>Third level</a:t>
            </a:r>
          </a:p>
          <a:p>
            <a:pPr lvl="3" eaLnBrk="1" hangingPunct="1">
              <a:buFont typeface="Arial" pitchFamily="34" charset="0"/>
              <a:buNone/>
            </a:pPr>
            <a:r>
              <a:rPr lang="en-US" baseline="30000" smtClean="0">
                <a:solidFill>
                  <a:schemeClr val="bg1"/>
                </a:solidFill>
                <a:latin typeface="Berkeley-Medium"/>
              </a:rPr>
              <a:t>Fourth level</a:t>
            </a:r>
          </a:p>
          <a:p>
            <a:pPr lvl="4" eaLnBrk="1" hangingPunct="1">
              <a:buFont typeface="Arial" pitchFamily="34" charset="0"/>
              <a:buNone/>
            </a:pPr>
            <a:r>
              <a:rPr lang="en-US" baseline="30000" smtClean="0">
                <a:solidFill>
                  <a:schemeClr val="bg1"/>
                </a:solidFill>
                <a:latin typeface="Berkeley-Medium"/>
              </a:rPr>
              <a:t>Fifth level</a:t>
            </a:r>
            <a:endParaRPr lang="en-US" baseline="30000" dirty="0" smtClean="0">
              <a:solidFill>
                <a:schemeClr val="bg1"/>
              </a:solidFill>
              <a:latin typeface="Berkeley-Medium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6400800"/>
            <a:ext cx="9144000" cy="45719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 userDrawn="1"/>
        </p:nvSpPr>
        <p:spPr bwMode="auto">
          <a:xfrm>
            <a:off x="0" y="6037943"/>
            <a:ext cx="9144000" cy="52637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TextBox 35"/>
          <p:cNvSpPr txBox="1">
            <a:spLocks noChangeArrowheads="1"/>
          </p:cNvSpPr>
          <p:nvPr userDrawn="1"/>
        </p:nvSpPr>
        <p:spPr bwMode="auto">
          <a:xfrm>
            <a:off x="1143000" y="6103938"/>
            <a:ext cx="7870825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en-US" sz="2000" dirty="0">
                <a:solidFill>
                  <a:schemeClr val="bg1"/>
                </a:solidFill>
                <a:latin typeface="+mj-lt"/>
              </a:rPr>
              <a:t>Connecticut Department of Energy and Environmental Protection</a:t>
            </a:r>
          </a:p>
        </p:txBody>
      </p:sp>
      <p:pic>
        <p:nvPicPr>
          <p:cNvPr id="8" name="Picture 7" descr="DEEPLogoRectangleCOLOR755px337px300dpi.gif"/>
          <p:cNvPicPr>
            <a:picLocks noChangeAspect="1"/>
          </p:cNvPicPr>
          <p:nvPr userDrawn="1"/>
        </p:nvPicPr>
        <p:blipFill>
          <a:blip r:embed="rId2" cstate="print"/>
          <a:srcRect r="64532"/>
          <a:stretch>
            <a:fillRect/>
          </a:stretch>
        </p:blipFill>
        <p:spPr bwMode="auto">
          <a:xfrm>
            <a:off x="292100" y="5774871"/>
            <a:ext cx="777875" cy="979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Rectangle 8"/>
          <p:cNvSpPr/>
          <p:nvPr userDrawn="1"/>
        </p:nvSpPr>
        <p:spPr>
          <a:xfrm>
            <a:off x="0" y="0"/>
            <a:ext cx="9144000" cy="725714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0" y="0"/>
            <a:ext cx="8229600" cy="1143000"/>
          </a:xfrm>
          <a:prstGeom prst="rect">
            <a:avLst/>
          </a:prstGeom>
        </p:spPr>
        <p:txBody>
          <a:bodyPr/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Questions?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D6B9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49" r:id="rId2"/>
    <p:sldLayoutId id="2147483661" r:id="rId3"/>
    <p:sldLayoutId id="2147483664" r:id="rId4"/>
    <p:sldLayoutId id="2147483665" r:id="rId5"/>
    <p:sldLayoutId id="2147483666" r:id="rId6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tiff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6.xml"/><Relationship Id="rId5" Type="http://schemas.openxmlformats.org/officeDocument/2006/relationships/chart" Target="../charts/chart4.xml"/><Relationship Id="rId4" Type="http://schemas.openxmlformats.org/officeDocument/2006/relationships/chart" Target="../charts/char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71094" y="4520934"/>
            <a:ext cx="3605287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 smtClean="0">
                <a:solidFill>
                  <a:schemeClr val="bg1"/>
                </a:solidFill>
              </a:rPr>
              <a:t>11/07/2017</a:t>
            </a:r>
          </a:p>
          <a:p>
            <a:r>
              <a:rPr lang="en-US" sz="2200" dirty="0" smtClean="0">
                <a:solidFill>
                  <a:schemeClr val="bg1"/>
                </a:solidFill>
              </a:rPr>
              <a:t>Gregory </a:t>
            </a:r>
            <a:r>
              <a:rPr lang="en-US" sz="2200" dirty="0" err="1" smtClean="0">
                <a:solidFill>
                  <a:schemeClr val="bg1"/>
                </a:solidFill>
              </a:rPr>
              <a:t>Wojcik</a:t>
            </a:r>
            <a:endParaRPr lang="en-US" sz="2200" dirty="0" smtClean="0">
              <a:solidFill>
                <a:schemeClr val="bg1"/>
              </a:solidFill>
            </a:endParaRPr>
          </a:p>
          <a:p>
            <a:r>
              <a:rPr lang="en-US" sz="2200" dirty="0" smtClean="0">
                <a:solidFill>
                  <a:schemeClr val="bg1"/>
                </a:solidFill>
              </a:rPr>
              <a:t>GSMFC / Discard Workshop</a:t>
            </a:r>
            <a:endParaRPr lang="en-US" sz="2200" dirty="0">
              <a:solidFill>
                <a:schemeClr val="bg1"/>
              </a:solidFill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1275026" y="1419460"/>
            <a:ext cx="6133301" cy="292608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CT Enhanced Shore Fishing Survey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19920" y="0"/>
            <a:ext cx="8229600" cy="1143000"/>
          </a:xfrm>
        </p:spPr>
        <p:txBody>
          <a:bodyPr/>
          <a:lstStyle/>
          <a:p>
            <a:pPr algn="l"/>
            <a:r>
              <a:rPr lang="en-US" dirty="0" smtClean="0"/>
              <a:t>Enhanced Shore Fishing Program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74" t="3845" r="3754" b="3784"/>
          <a:stretch/>
        </p:blipFill>
        <p:spPr>
          <a:xfrm>
            <a:off x="5767930" y="798432"/>
            <a:ext cx="3081590" cy="3081590"/>
          </a:xfrm>
          <a:prstGeom prst="rect">
            <a:avLst/>
          </a:prstGeom>
          <a:effectLst>
            <a:outerShdw blurRad="215900" dist="114300" dir="2400000" sx="96000" sy="96000" algn="br" rotWithShape="0">
              <a:prstClr val="black">
                <a:alpha val="91000"/>
              </a:prstClr>
            </a:outerShdw>
          </a:effectLst>
        </p:spPr>
      </p:pic>
      <p:sp>
        <p:nvSpPr>
          <p:cNvPr id="5" name="Content Placeholder 9"/>
          <p:cNvSpPr>
            <a:spLocks noGrp="1"/>
          </p:cNvSpPr>
          <p:nvPr>
            <p:ph idx="1"/>
          </p:nvPr>
        </p:nvSpPr>
        <p:spPr>
          <a:xfrm>
            <a:off x="65902" y="812456"/>
            <a:ext cx="5848866" cy="3462982"/>
          </a:xfrm>
        </p:spPr>
        <p:txBody>
          <a:bodyPr/>
          <a:lstStyle/>
          <a:p>
            <a:r>
              <a:rPr lang="en-US" sz="2400" dirty="0" smtClean="0">
                <a:solidFill>
                  <a:schemeClr val="bg1"/>
                </a:solidFill>
              </a:rPr>
              <a:t>Established in 2011 due to shore angler’s having a disproportionally low availability due to increasing minimum lengths.</a:t>
            </a:r>
          </a:p>
          <a:p>
            <a:r>
              <a:rPr lang="en-US" sz="2400" dirty="0" smtClean="0">
                <a:solidFill>
                  <a:schemeClr val="bg1"/>
                </a:solidFill>
              </a:rPr>
              <a:t>46 shore fishing sites offer less restrictive fishing regulations.</a:t>
            </a:r>
          </a:p>
          <a:p>
            <a:r>
              <a:rPr lang="en-US" sz="2400" dirty="0" smtClean="0">
                <a:solidFill>
                  <a:schemeClr val="bg1"/>
                </a:solidFill>
              </a:rPr>
              <a:t>2017- Summer flounder 17” vs 19” and Scup 9” vs 10”</a:t>
            </a:r>
          </a:p>
          <a:p>
            <a:pPr lvl="1"/>
            <a:endParaRPr lang="en-US" sz="2000" dirty="0" smtClean="0">
              <a:solidFill>
                <a:schemeClr val="bg1"/>
              </a:solidFill>
            </a:endParaRPr>
          </a:p>
        </p:txBody>
      </p:sp>
      <p:sp>
        <p:nvSpPr>
          <p:cNvPr id="6" name="Content Placeholder 9"/>
          <p:cNvSpPr txBox="1">
            <a:spLocks/>
          </p:cNvSpPr>
          <p:nvPr/>
        </p:nvSpPr>
        <p:spPr>
          <a:xfrm>
            <a:off x="65901" y="4817076"/>
            <a:ext cx="8913341" cy="941173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7" name="Content Placeholder 9"/>
          <p:cNvSpPr txBox="1">
            <a:spLocks/>
          </p:cNvSpPr>
          <p:nvPr/>
        </p:nvSpPr>
        <p:spPr>
          <a:xfrm>
            <a:off x="65901" y="3538788"/>
            <a:ext cx="8040130" cy="941173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 smtClean="0">
                <a:solidFill>
                  <a:schemeClr val="bg1"/>
                </a:solidFill>
              </a:rPr>
              <a:t>Criteria to select sites:</a:t>
            </a:r>
          </a:p>
          <a:p>
            <a:pPr lvl="1"/>
            <a:r>
              <a:rPr lang="en-US" sz="2000" dirty="0" smtClean="0">
                <a:solidFill>
                  <a:schemeClr val="bg1"/>
                </a:solidFill>
              </a:rPr>
              <a:t>Boat Launch not present to reduce interaction with other modes of fishing that have more restrictive management measures.</a:t>
            </a:r>
          </a:p>
          <a:p>
            <a:pPr lvl="1"/>
            <a:r>
              <a:rPr lang="en-US" sz="2000" dirty="0" smtClean="0">
                <a:solidFill>
                  <a:schemeClr val="bg1"/>
                </a:solidFill>
              </a:rPr>
              <a:t>Open access to the public.</a:t>
            </a:r>
          </a:p>
          <a:p>
            <a:pPr lvl="1"/>
            <a:r>
              <a:rPr lang="en-US" sz="2000" dirty="0" smtClean="0">
                <a:solidFill>
                  <a:schemeClr val="bg1"/>
                </a:solidFill>
              </a:rPr>
              <a:t>Offer availability to scup and summer flounder</a:t>
            </a:r>
            <a:endParaRPr lang="en-US" sz="2000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07098" y="2817340"/>
            <a:ext cx="3846276" cy="2964838"/>
          </a:xfrm>
          <a:prstGeom prst="rect">
            <a:avLst/>
          </a:prstGeom>
          <a:effectLst>
            <a:outerShdw blurRad="228600" dist="190500" dir="2400000" sx="96000" sy="96000" algn="ctr" rotWithShape="0">
              <a:srgbClr val="000000">
                <a:alpha val="91000"/>
              </a:srgbClr>
            </a:outerShdw>
          </a:effectLst>
        </p:spPr>
      </p:pic>
      <p:sp>
        <p:nvSpPr>
          <p:cNvPr id="5" name="Content Placeholder 9"/>
          <p:cNvSpPr>
            <a:spLocks noGrp="1"/>
          </p:cNvSpPr>
          <p:nvPr>
            <p:ph idx="1"/>
          </p:nvPr>
        </p:nvSpPr>
        <p:spPr>
          <a:xfrm>
            <a:off x="65902" y="2430162"/>
            <a:ext cx="5123936" cy="3262184"/>
          </a:xfrm>
        </p:spPr>
        <p:txBody>
          <a:bodyPr/>
          <a:lstStyle/>
          <a:p>
            <a:r>
              <a:rPr lang="en-US" sz="2400" dirty="0" smtClean="0"/>
              <a:t>Randomly selected for each assignment:</a:t>
            </a:r>
          </a:p>
          <a:p>
            <a:pPr lvl="1"/>
            <a:r>
              <a:rPr lang="en-US" sz="2000" dirty="0" smtClean="0"/>
              <a:t>Zone covered (1 through 5)</a:t>
            </a:r>
          </a:p>
          <a:p>
            <a:pPr lvl="1"/>
            <a:r>
              <a:rPr lang="en-US" sz="2000" dirty="0" smtClean="0"/>
              <a:t>AM (6:00-13:00) vs PM (13:00-20:00)</a:t>
            </a:r>
          </a:p>
          <a:p>
            <a:pPr lvl="1"/>
            <a:r>
              <a:rPr lang="en-US" sz="2000" dirty="0" smtClean="0"/>
              <a:t>Starting Site within the Zone</a:t>
            </a:r>
          </a:p>
          <a:p>
            <a:pPr lvl="1"/>
            <a:r>
              <a:rPr lang="en-US" sz="2000" dirty="0" smtClean="0"/>
              <a:t>Direction traveled (clockwise vs counter-clockwise</a:t>
            </a:r>
          </a:p>
          <a:p>
            <a:r>
              <a:rPr lang="en-US" sz="2400" dirty="0" smtClean="0"/>
              <a:t>Duration spent at each sites based on observed fishing pressures.</a:t>
            </a:r>
            <a:endParaRPr lang="en-US" sz="2000" dirty="0">
              <a:solidFill>
                <a:schemeClr val="bg1"/>
              </a:solidFill>
            </a:endParaRPr>
          </a:p>
          <a:p>
            <a:endParaRPr lang="en-US" sz="2400" dirty="0" smtClean="0"/>
          </a:p>
        </p:txBody>
      </p:sp>
      <p:sp>
        <p:nvSpPr>
          <p:cNvPr id="6" name="Title 2"/>
          <p:cNvSpPr>
            <a:spLocks noGrp="1"/>
          </p:cNvSpPr>
          <p:nvPr>
            <p:ph type="title"/>
          </p:nvPr>
        </p:nvSpPr>
        <p:spPr>
          <a:xfrm>
            <a:off x="619920" y="0"/>
            <a:ext cx="8229600" cy="1143000"/>
          </a:xfrm>
        </p:spPr>
        <p:txBody>
          <a:bodyPr/>
          <a:lstStyle/>
          <a:p>
            <a:pPr algn="l"/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Enhanced Shore Fishing Survey</a:t>
            </a:r>
            <a:endParaRPr lang="en-US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7" name="Content Placeholder 9"/>
          <p:cNvSpPr txBox="1">
            <a:spLocks/>
          </p:cNvSpPr>
          <p:nvPr/>
        </p:nvSpPr>
        <p:spPr>
          <a:xfrm>
            <a:off x="0" y="884537"/>
            <a:ext cx="9144000" cy="1545625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 smtClean="0"/>
              <a:t>To help ensure the less restrictive regulations meet required conservation of the fishery management plan, a voluntary daily angler catch card program was developed.</a:t>
            </a:r>
          </a:p>
          <a:p>
            <a:r>
              <a:rPr lang="en-US" sz="2400" dirty="0" smtClean="0"/>
              <a:t>Bus Stop Survey Design:</a:t>
            </a:r>
            <a:endParaRPr lang="en-US" sz="2000" dirty="0" smtClean="0"/>
          </a:p>
          <a:p>
            <a:endParaRPr lang="en-US" sz="2400" dirty="0" smtClean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9"/>
          <p:cNvSpPr>
            <a:spLocks noGrp="1"/>
          </p:cNvSpPr>
          <p:nvPr>
            <p:ph idx="1"/>
          </p:nvPr>
        </p:nvSpPr>
        <p:spPr>
          <a:xfrm>
            <a:off x="65902" y="2924432"/>
            <a:ext cx="4792313" cy="2767914"/>
          </a:xfrm>
        </p:spPr>
        <p:txBody>
          <a:bodyPr/>
          <a:lstStyle/>
          <a:p>
            <a:r>
              <a:rPr lang="en-US" sz="2400" dirty="0" smtClean="0"/>
              <a:t>Partial Trip Interview Form</a:t>
            </a:r>
          </a:p>
          <a:p>
            <a:pPr lvl="1"/>
            <a:r>
              <a:rPr lang="en-US" sz="2000" dirty="0" smtClean="0"/>
              <a:t>Fishing Start time</a:t>
            </a:r>
          </a:p>
          <a:p>
            <a:pPr lvl="1"/>
            <a:r>
              <a:rPr lang="en-US" sz="2000" dirty="0" smtClean="0"/>
              <a:t>Targeted Species</a:t>
            </a:r>
          </a:p>
          <a:p>
            <a:pPr lvl="1"/>
            <a:r>
              <a:rPr lang="en-US" sz="2000" dirty="0" smtClean="0"/>
              <a:t>Avidity (number of annual trips)</a:t>
            </a:r>
          </a:p>
          <a:p>
            <a:pPr lvl="1"/>
            <a:r>
              <a:rPr lang="en-US" sz="2000" dirty="0" smtClean="0"/>
              <a:t>Comments/Suggestions about fishing sites</a:t>
            </a:r>
          </a:p>
          <a:p>
            <a:pPr lvl="1"/>
            <a:r>
              <a:rPr lang="en-US" sz="2000" dirty="0" smtClean="0"/>
              <a:t>Catch information (including reported discards)</a:t>
            </a:r>
          </a:p>
          <a:p>
            <a:pPr lvl="1"/>
            <a:endParaRPr lang="en-US" sz="2000" dirty="0" smtClean="0"/>
          </a:p>
        </p:txBody>
      </p:sp>
      <p:sp>
        <p:nvSpPr>
          <p:cNvPr id="6" name="Title 2"/>
          <p:cNvSpPr>
            <a:spLocks noGrp="1"/>
          </p:cNvSpPr>
          <p:nvPr>
            <p:ph type="title"/>
          </p:nvPr>
        </p:nvSpPr>
        <p:spPr>
          <a:xfrm>
            <a:off x="619920" y="0"/>
            <a:ext cx="8229600" cy="1143000"/>
          </a:xfrm>
        </p:spPr>
        <p:txBody>
          <a:bodyPr/>
          <a:lstStyle/>
          <a:p>
            <a:pPr algn="l"/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Enhanced Shore Fishing Survey</a:t>
            </a:r>
            <a:endParaRPr lang="en-US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7" name="Content Placeholder 9"/>
          <p:cNvSpPr txBox="1">
            <a:spLocks/>
          </p:cNvSpPr>
          <p:nvPr/>
        </p:nvSpPr>
        <p:spPr>
          <a:xfrm>
            <a:off x="0" y="884537"/>
            <a:ext cx="9144000" cy="1545625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 smtClean="0"/>
              <a:t>Upon arrival at the site the creel agent collects: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2000" dirty="0" smtClean="0"/>
              <a:t>Date and time creel agent arrival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2000" dirty="0" smtClean="0"/>
              <a:t>Weekend or weekday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2000" dirty="0" smtClean="0"/>
              <a:t>Site Name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58215" y="3105664"/>
            <a:ext cx="4149683" cy="2845616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3989196" y="1324232"/>
            <a:ext cx="4572000" cy="1631216"/>
          </a:xfrm>
          <a:prstGeom prst="rect">
            <a:avLst/>
          </a:prstGeom>
        </p:spPr>
        <p:txBody>
          <a:bodyPr>
            <a:spAutoFit/>
          </a:bodyPr>
          <a:lstStyle/>
          <a:p>
            <a:pPr marL="800100" lvl="1" indent="-342900">
              <a:buFont typeface="Wingdings" panose="05000000000000000000" pitchFamily="2" charset="2"/>
              <a:buChar char="§"/>
            </a:pPr>
            <a:r>
              <a:rPr lang="en-US" sz="2000" dirty="0" smtClean="0"/>
              <a:t>Initial count of anglers</a:t>
            </a:r>
          </a:p>
          <a:p>
            <a:pPr marL="800100" lvl="1" indent="-342900">
              <a:buFont typeface="Wingdings" panose="05000000000000000000" pitchFamily="2" charset="2"/>
              <a:buChar char="§"/>
            </a:pPr>
            <a:r>
              <a:rPr lang="en-US" sz="2000" dirty="0" smtClean="0"/>
              <a:t>Arrival and departure time of additional anglers</a:t>
            </a:r>
          </a:p>
          <a:p>
            <a:pPr marL="800100" lvl="1" indent="-342900">
              <a:buFont typeface="Wingdings" panose="05000000000000000000" pitchFamily="2" charset="2"/>
              <a:buChar char="§"/>
            </a:pPr>
            <a:r>
              <a:rPr lang="en-US" sz="2000" dirty="0" smtClean="0"/>
              <a:t>Date and time of creel agent departure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94452451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9"/>
          <p:cNvSpPr>
            <a:spLocks noGrp="1"/>
          </p:cNvSpPr>
          <p:nvPr>
            <p:ph idx="1"/>
          </p:nvPr>
        </p:nvSpPr>
        <p:spPr>
          <a:xfrm>
            <a:off x="0" y="3673645"/>
            <a:ext cx="4792313" cy="766119"/>
          </a:xfrm>
        </p:spPr>
        <p:txBody>
          <a:bodyPr/>
          <a:lstStyle/>
          <a:p>
            <a:r>
              <a:rPr lang="en-US" sz="2400" dirty="0" smtClean="0"/>
              <a:t>Catch card data collected:</a:t>
            </a:r>
          </a:p>
          <a:p>
            <a:pPr lvl="1"/>
            <a:r>
              <a:rPr lang="en-US" sz="1600" dirty="0" smtClean="0"/>
              <a:t>Conservation ID (Linked to Marine Fishing License)</a:t>
            </a:r>
          </a:p>
          <a:p>
            <a:pPr lvl="1"/>
            <a:r>
              <a:rPr lang="en-US" sz="1600" dirty="0" smtClean="0"/>
              <a:t>Targeted Species</a:t>
            </a:r>
          </a:p>
          <a:p>
            <a:pPr lvl="1"/>
            <a:r>
              <a:rPr lang="en-US" sz="1600" dirty="0" smtClean="0"/>
              <a:t>Hours Fished</a:t>
            </a:r>
          </a:p>
          <a:p>
            <a:pPr lvl="1"/>
            <a:r>
              <a:rPr lang="en-US" sz="1600" dirty="0" smtClean="0"/>
              <a:t>Harvest and discard (numbers by species)</a:t>
            </a:r>
          </a:p>
          <a:p>
            <a:pPr lvl="1"/>
            <a:r>
              <a:rPr lang="en-US" sz="1600" dirty="0" smtClean="0"/>
              <a:t>Lengths and disposition (kept/released)</a:t>
            </a:r>
          </a:p>
        </p:txBody>
      </p:sp>
      <p:sp>
        <p:nvSpPr>
          <p:cNvPr id="6" name="Title 2"/>
          <p:cNvSpPr>
            <a:spLocks noGrp="1"/>
          </p:cNvSpPr>
          <p:nvPr>
            <p:ph type="title"/>
          </p:nvPr>
        </p:nvSpPr>
        <p:spPr>
          <a:xfrm>
            <a:off x="619920" y="0"/>
            <a:ext cx="8229600" cy="1143000"/>
          </a:xfrm>
        </p:spPr>
        <p:txBody>
          <a:bodyPr/>
          <a:lstStyle/>
          <a:p>
            <a:pPr algn="l"/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Enhanced Shore Fishing Survey</a:t>
            </a:r>
            <a:endParaRPr lang="en-US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7" name="Content Placeholder 9"/>
          <p:cNvSpPr txBox="1">
            <a:spLocks/>
          </p:cNvSpPr>
          <p:nvPr/>
        </p:nvSpPr>
        <p:spPr>
          <a:xfrm>
            <a:off x="-1" y="984634"/>
            <a:ext cx="6928023" cy="837171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 smtClean="0"/>
              <a:t>After the partial trip interview, the creel agent provides the angler with a catch card and tape measure to record the rest of the trips catch or all of the trip for anglers arriving after the creel agent.</a:t>
            </a:r>
          </a:p>
          <a:p>
            <a:r>
              <a:rPr lang="en-US" sz="2400" dirty="0" smtClean="0"/>
              <a:t>Catch cards are returned to DEEP Marine Fisheries drop boxes located at the sites or via USPS (pre-paid).</a:t>
            </a:r>
            <a:endParaRPr lang="en-US" sz="2000" dirty="0" smtClean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69057" y="3528883"/>
            <a:ext cx="3271865" cy="2635851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1405297">
            <a:off x="4597797" y="4242140"/>
            <a:ext cx="1244776" cy="97099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49693" y="757781"/>
            <a:ext cx="1902031" cy="31563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236289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519183" y="-46494"/>
            <a:ext cx="8229600" cy="1143000"/>
          </a:xfrm>
        </p:spPr>
        <p:txBody>
          <a:bodyPr/>
          <a:lstStyle/>
          <a:p>
            <a:r>
              <a:rPr lang="en-US" dirty="0" smtClean="0"/>
              <a:t>Some 2016 Results</a:t>
            </a:r>
            <a:endParaRPr lang="en-US" dirty="0"/>
          </a:p>
        </p:txBody>
      </p:sp>
      <p:sp>
        <p:nvSpPr>
          <p:cNvPr id="5" name="Content Placeholder 9"/>
          <p:cNvSpPr txBox="1">
            <a:spLocks/>
          </p:cNvSpPr>
          <p:nvPr/>
        </p:nvSpPr>
        <p:spPr>
          <a:xfrm>
            <a:off x="148481" y="650359"/>
            <a:ext cx="8937854" cy="766119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 smtClean="0"/>
              <a:t>877 Anglers intercepted (May – November) by 1 creel agent</a:t>
            </a:r>
          </a:p>
          <a:p>
            <a:r>
              <a:rPr lang="en-US" sz="2400" dirty="0" smtClean="0"/>
              <a:t>Average Catch Card Return Rate= 35.5%</a:t>
            </a:r>
          </a:p>
          <a:p>
            <a:r>
              <a:rPr lang="en-US" sz="2400" dirty="0" smtClean="0"/>
              <a:t>2016 number of lengths (Harvest and Discard) collected:</a:t>
            </a:r>
            <a:endParaRPr lang="en-US" sz="1600" dirty="0" smtClean="0"/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29352622"/>
              </p:ext>
            </p:extLst>
          </p:nvPr>
        </p:nvGraphicFramePr>
        <p:xfrm>
          <a:off x="1021493" y="1908174"/>
          <a:ext cx="3855306" cy="4108733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474573"/>
                <a:gridCol w="807308"/>
                <a:gridCol w="823783"/>
                <a:gridCol w="749642"/>
              </a:tblGrid>
              <a:tr h="520973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SPECIES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231" marR="66231" marT="0" marB="0" anchor="ctr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MEASURED BY ANGLER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231" marR="66231" marT="0" marB="0" anchor="ctr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MEASURED BY AGENT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231" marR="66231" marT="0" marB="0" anchor="ctr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TOTAL LENGTHS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231" marR="66231" marT="0" marB="0" anchor="ctr"/>
                </a:tc>
              </a:tr>
              <a:tr h="148474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ATLANTIC MENHADEN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231" marR="66231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chemeClr val="bg1">
                              <a:lumMod val="60000"/>
                              <a:lumOff val="40000"/>
                            </a:schemeClr>
                          </a:solidFill>
                          <a:effectLst/>
                        </a:rPr>
                        <a:t>14</a:t>
                      </a:r>
                      <a:endParaRPr lang="en-US" sz="1100">
                        <a:solidFill>
                          <a:schemeClr val="bg1">
                            <a:lumMod val="60000"/>
                            <a:lumOff val="4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231" marR="66231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chemeClr val="bg1">
                              <a:lumMod val="60000"/>
                              <a:lumOff val="40000"/>
                            </a:schemeClr>
                          </a:solidFill>
                          <a:effectLst/>
                        </a:rPr>
                        <a:t>31</a:t>
                      </a:r>
                      <a:endParaRPr lang="en-US" sz="1100">
                        <a:solidFill>
                          <a:schemeClr val="bg1">
                            <a:lumMod val="60000"/>
                            <a:lumOff val="4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231" marR="66231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chemeClr val="bg1">
                              <a:lumMod val="60000"/>
                              <a:lumOff val="40000"/>
                            </a:schemeClr>
                          </a:solidFill>
                          <a:effectLst/>
                        </a:rPr>
                        <a:t>45</a:t>
                      </a:r>
                      <a:endParaRPr lang="en-US" sz="1100">
                        <a:solidFill>
                          <a:schemeClr val="bg1">
                            <a:lumMod val="60000"/>
                            <a:lumOff val="4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231" marR="66231" marT="0" marB="0" anchor="b"/>
                </a:tc>
              </a:tr>
              <a:tr h="148474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BLACK SEA BASS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231" marR="66231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chemeClr val="bg1">
                              <a:lumMod val="60000"/>
                              <a:lumOff val="40000"/>
                            </a:schemeClr>
                          </a:solidFill>
                          <a:effectLst/>
                        </a:rPr>
                        <a:t>18</a:t>
                      </a:r>
                      <a:endParaRPr lang="en-US" sz="1100">
                        <a:solidFill>
                          <a:schemeClr val="bg1">
                            <a:lumMod val="60000"/>
                            <a:lumOff val="4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231" marR="66231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chemeClr val="bg1">
                              <a:lumMod val="60000"/>
                              <a:lumOff val="40000"/>
                            </a:schemeClr>
                          </a:solidFill>
                          <a:effectLst/>
                        </a:rPr>
                        <a:t>6</a:t>
                      </a:r>
                      <a:endParaRPr lang="en-US" sz="1100" dirty="0">
                        <a:solidFill>
                          <a:schemeClr val="bg1">
                            <a:lumMod val="60000"/>
                            <a:lumOff val="4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231" marR="66231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chemeClr val="bg1">
                              <a:lumMod val="60000"/>
                              <a:lumOff val="40000"/>
                            </a:schemeClr>
                          </a:solidFill>
                          <a:effectLst/>
                        </a:rPr>
                        <a:t>24</a:t>
                      </a:r>
                      <a:endParaRPr lang="en-US" sz="1100">
                        <a:solidFill>
                          <a:schemeClr val="bg1">
                            <a:lumMod val="60000"/>
                            <a:lumOff val="4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231" marR="66231" marT="0" marB="0" anchor="b"/>
                </a:tc>
              </a:tr>
              <a:tr h="148474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BLUEFISH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231" marR="66231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chemeClr val="bg1">
                              <a:lumMod val="60000"/>
                              <a:lumOff val="40000"/>
                            </a:schemeClr>
                          </a:solidFill>
                          <a:effectLst/>
                        </a:rPr>
                        <a:t>74</a:t>
                      </a:r>
                      <a:endParaRPr lang="en-US" sz="1100">
                        <a:solidFill>
                          <a:schemeClr val="bg1">
                            <a:lumMod val="60000"/>
                            <a:lumOff val="4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231" marR="66231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chemeClr val="bg1">
                              <a:lumMod val="60000"/>
                              <a:lumOff val="40000"/>
                            </a:schemeClr>
                          </a:solidFill>
                          <a:effectLst/>
                        </a:rPr>
                        <a:t>59</a:t>
                      </a:r>
                      <a:endParaRPr lang="en-US" sz="1100">
                        <a:solidFill>
                          <a:schemeClr val="bg1">
                            <a:lumMod val="60000"/>
                            <a:lumOff val="4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231" marR="66231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chemeClr val="bg1">
                              <a:lumMod val="60000"/>
                              <a:lumOff val="40000"/>
                            </a:schemeClr>
                          </a:solidFill>
                          <a:effectLst/>
                        </a:rPr>
                        <a:t>133</a:t>
                      </a:r>
                      <a:endParaRPr lang="en-US" sz="1100">
                        <a:solidFill>
                          <a:schemeClr val="bg1">
                            <a:lumMod val="60000"/>
                            <a:lumOff val="4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231" marR="66231" marT="0" marB="0" anchor="b"/>
                </a:tc>
              </a:tr>
              <a:tr h="148474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CATFISHES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231" marR="66231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chemeClr val="bg1">
                              <a:lumMod val="60000"/>
                              <a:lumOff val="40000"/>
                            </a:schemeClr>
                          </a:solidFill>
                          <a:effectLst/>
                        </a:rPr>
                        <a:t>9</a:t>
                      </a:r>
                      <a:endParaRPr lang="en-US" sz="1100">
                        <a:solidFill>
                          <a:schemeClr val="bg1">
                            <a:lumMod val="60000"/>
                            <a:lumOff val="4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231" marR="66231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chemeClr val="bg1">
                              <a:lumMod val="60000"/>
                              <a:lumOff val="40000"/>
                            </a:schemeClr>
                          </a:solidFill>
                          <a:effectLst/>
                        </a:rPr>
                        <a:t>8</a:t>
                      </a:r>
                      <a:endParaRPr lang="en-US" sz="1100" dirty="0">
                        <a:solidFill>
                          <a:schemeClr val="bg1">
                            <a:lumMod val="60000"/>
                            <a:lumOff val="4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231" marR="66231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chemeClr val="bg1">
                              <a:lumMod val="60000"/>
                              <a:lumOff val="40000"/>
                            </a:schemeClr>
                          </a:solidFill>
                          <a:effectLst/>
                        </a:rPr>
                        <a:t>17</a:t>
                      </a:r>
                      <a:endParaRPr lang="en-US" sz="1100">
                        <a:solidFill>
                          <a:schemeClr val="bg1">
                            <a:lumMod val="60000"/>
                            <a:lumOff val="4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231" marR="66231" marT="0" marB="0" anchor="b"/>
                </a:tc>
              </a:tr>
              <a:tr h="148474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CUNNER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231" marR="66231" marT="0" marB="0" anchor="b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chemeClr val="bg1">
                              <a:lumMod val="60000"/>
                              <a:lumOff val="40000"/>
                            </a:schemeClr>
                          </a:solidFill>
                          <a:effectLst/>
                        </a:rPr>
                        <a:t> </a:t>
                      </a:r>
                      <a:endParaRPr lang="en-US" sz="1100">
                        <a:solidFill>
                          <a:schemeClr val="bg1">
                            <a:lumMod val="60000"/>
                            <a:lumOff val="4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231" marR="66231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chemeClr val="bg1">
                              <a:lumMod val="60000"/>
                              <a:lumOff val="40000"/>
                            </a:schemeClr>
                          </a:solidFill>
                          <a:effectLst/>
                        </a:rPr>
                        <a:t>1</a:t>
                      </a:r>
                      <a:endParaRPr lang="en-US" sz="1100">
                        <a:solidFill>
                          <a:schemeClr val="bg1">
                            <a:lumMod val="60000"/>
                            <a:lumOff val="4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231" marR="66231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chemeClr val="bg1">
                              <a:lumMod val="60000"/>
                              <a:lumOff val="40000"/>
                            </a:schemeClr>
                          </a:solidFill>
                          <a:effectLst/>
                        </a:rPr>
                        <a:t>1</a:t>
                      </a:r>
                      <a:endParaRPr lang="en-US" sz="1100">
                        <a:solidFill>
                          <a:schemeClr val="bg1">
                            <a:lumMod val="60000"/>
                            <a:lumOff val="4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231" marR="66231" marT="0" marB="0" anchor="b"/>
                </a:tc>
              </a:tr>
              <a:tr h="148474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CLEARNOSE SKATE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231" marR="66231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US" sz="1100">
                        <a:solidFill>
                          <a:schemeClr val="bg1">
                            <a:lumMod val="60000"/>
                            <a:lumOff val="4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231" marR="66231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chemeClr val="bg1">
                              <a:lumMod val="60000"/>
                              <a:lumOff val="40000"/>
                            </a:schemeClr>
                          </a:solidFill>
                          <a:effectLst/>
                        </a:rPr>
                        <a:t>1</a:t>
                      </a:r>
                      <a:endParaRPr lang="en-US" sz="1100">
                        <a:solidFill>
                          <a:schemeClr val="bg1">
                            <a:lumMod val="60000"/>
                            <a:lumOff val="4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231" marR="66231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chemeClr val="bg1">
                              <a:lumMod val="60000"/>
                              <a:lumOff val="40000"/>
                            </a:schemeClr>
                          </a:solidFill>
                          <a:effectLst/>
                        </a:rPr>
                        <a:t>1</a:t>
                      </a:r>
                      <a:endParaRPr lang="en-US" sz="1100">
                        <a:solidFill>
                          <a:schemeClr val="bg1">
                            <a:lumMod val="60000"/>
                            <a:lumOff val="4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231" marR="66231" marT="0" marB="0" anchor="b"/>
                </a:tc>
              </a:tr>
              <a:tr h="148474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DOGFISH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231" marR="66231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chemeClr val="bg1">
                              <a:lumMod val="60000"/>
                              <a:lumOff val="40000"/>
                            </a:schemeClr>
                          </a:solidFill>
                          <a:effectLst/>
                        </a:rPr>
                        <a:t>2</a:t>
                      </a:r>
                      <a:endParaRPr lang="en-US" sz="1100">
                        <a:solidFill>
                          <a:schemeClr val="bg1">
                            <a:lumMod val="60000"/>
                            <a:lumOff val="4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231" marR="66231" marT="0" marB="0" anchor="b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chemeClr val="bg1">
                              <a:lumMod val="60000"/>
                              <a:lumOff val="40000"/>
                            </a:schemeClr>
                          </a:solidFill>
                          <a:effectLst/>
                        </a:rPr>
                        <a:t> </a:t>
                      </a:r>
                      <a:endParaRPr lang="en-US" sz="1100">
                        <a:solidFill>
                          <a:schemeClr val="bg1">
                            <a:lumMod val="60000"/>
                            <a:lumOff val="4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231" marR="66231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chemeClr val="bg1">
                              <a:lumMod val="60000"/>
                              <a:lumOff val="40000"/>
                            </a:schemeClr>
                          </a:solidFill>
                          <a:effectLst/>
                        </a:rPr>
                        <a:t>2</a:t>
                      </a:r>
                      <a:endParaRPr lang="en-US" sz="1100">
                        <a:solidFill>
                          <a:schemeClr val="bg1">
                            <a:lumMod val="60000"/>
                            <a:lumOff val="4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231" marR="66231" marT="0" marB="0" anchor="b"/>
                </a:tc>
              </a:tr>
              <a:tr h="148474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HICKORY SHAD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231" marR="66231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chemeClr val="bg1">
                              <a:lumMod val="60000"/>
                              <a:lumOff val="40000"/>
                            </a:schemeClr>
                          </a:solidFill>
                          <a:effectLst/>
                        </a:rPr>
                        <a:t>28</a:t>
                      </a:r>
                      <a:endParaRPr lang="en-US" sz="1100">
                        <a:solidFill>
                          <a:schemeClr val="bg1">
                            <a:lumMod val="60000"/>
                            <a:lumOff val="4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231" marR="66231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chemeClr val="bg1">
                              <a:lumMod val="60000"/>
                              <a:lumOff val="40000"/>
                            </a:schemeClr>
                          </a:solidFill>
                          <a:effectLst/>
                        </a:rPr>
                        <a:t>8</a:t>
                      </a:r>
                      <a:endParaRPr lang="en-US" sz="1100" dirty="0">
                        <a:solidFill>
                          <a:schemeClr val="bg1">
                            <a:lumMod val="60000"/>
                            <a:lumOff val="4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231" marR="66231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chemeClr val="bg1">
                              <a:lumMod val="60000"/>
                              <a:lumOff val="40000"/>
                            </a:schemeClr>
                          </a:solidFill>
                          <a:effectLst/>
                        </a:rPr>
                        <a:t>36</a:t>
                      </a:r>
                      <a:endParaRPr lang="en-US" sz="1100" dirty="0">
                        <a:solidFill>
                          <a:schemeClr val="bg1">
                            <a:lumMod val="60000"/>
                            <a:lumOff val="4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231" marR="66231" marT="0" marB="0" anchor="b"/>
                </a:tc>
              </a:tr>
              <a:tr h="148474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NORTHERN KINGFISH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231" marR="66231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chemeClr val="bg1">
                              <a:lumMod val="60000"/>
                              <a:lumOff val="40000"/>
                            </a:schemeClr>
                          </a:solidFill>
                          <a:effectLst/>
                        </a:rPr>
                        <a:t>1</a:t>
                      </a:r>
                      <a:endParaRPr lang="en-US" sz="1100">
                        <a:solidFill>
                          <a:schemeClr val="bg1">
                            <a:lumMod val="60000"/>
                            <a:lumOff val="4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231" marR="66231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chemeClr val="bg1">
                              <a:lumMod val="60000"/>
                              <a:lumOff val="40000"/>
                            </a:schemeClr>
                          </a:solidFill>
                          <a:effectLst/>
                        </a:rPr>
                        <a:t>1</a:t>
                      </a:r>
                      <a:endParaRPr lang="en-US" sz="1100">
                        <a:solidFill>
                          <a:schemeClr val="bg1">
                            <a:lumMod val="60000"/>
                            <a:lumOff val="4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231" marR="66231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chemeClr val="bg1">
                              <a:lumMod val="60000"/>
                              <a:lumOff val="40000"/>
                            </a:schemeClr>
                          </a:solidFill>
                          <a:effectLst/>
                        </a:rPr>
                        <a:t>2</a:t>
                      </a:r>
                      <a:endParaRPr lang="en-US" sz="1100">
                        <a:solidFill>
                          <a:schemeClr val="bg1">
                            <a:lumMod val="60000"/>
                            <a:lumOff val="4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231" marR="66231" marT="0" marB="0" anchor="b"/>
                </a:tc>
              </a:tr>
              <a:tr h="148474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SCUP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231" marR="66231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chemeClr val="bg1">
                              <a:lumMod val="60000"/>
                              <a:lumOff val="40000"/>
                            </a:schemeClr>
                          </a:solidFill>
                          <a:effectLst/>
                        </a:rPr>
                        <a:t>129</a:t>
                      </a:r>
                      <a:endParaRPr lang="en-US" sz="1100">
                        <a:solidFill>
                          <a:schemeClr val="bg1">
                            <a:lumMod val="60000"/>
                            <a:lumOff val="4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231" marR="66231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chemeClr val="bg1">
                              <a:lumMod val="60000"/>
                              <a:lumOff val="40000"/>
                            </a:schemeClr>
                          </a:solidFill>
                          <a:effectLst/>
                        </a:rPr>
                        <a:t>229</a:t>
                      </a:r>
                      <a:endParaRPr lang="en-US" sz="1100">
                        <a:solidFill>
                          <a:schemeClr val="bg1">
                            <a:lumMod val="60000"/>
                            <a:lumOff val="4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231" marR="66231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chemeClr val="bg1">
                              <a:lumMod val="60000"/>
                              <a:lumOff val="40000"/>
                            </a:schemeClr>
                          </a:solidFill>
                          <a:effectLst/>
                        </a:rPr>
                        <a:t>358</a:t>
                      </a:r>
                      <a:endParaRPr lang="en-US" sz="1100">
                        <a:solidFill>
                          <a:schemeClr val="bg1">
                            <a:lumMod val="60000"/>
                            <a:lumOff val="4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231" marR="66231" marT="0" marB="0" anchor="b"/>
                </a:tc>
              </a:tr>
              <a:tr h="148474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SEA ROBIN UNC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231" marR="66231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chemeClr val="bg1">
                              <a:lumMod val="60000"/>
                              <a:lumOff val="40000"/>
                            </a:schemeClr>
                          </a:solidFill>
                          <a:effectLst/>
                        </a:rPr>
                        <a:t>94</a:t>
                      </a:r>
                      <a:endParaRPr lang="en-US" sz="1100">
                        <a:solidFill>
                          <a:schemeClr val="bg1">
                            <a:lumMod val="60000"/>
                            <a:lumOff val="4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231" marR="66231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chemeClr val="bg1">
                              <a:lumMod val="60000"/>
                              <a:lumOff val="40000"/>
                            </a:schemeClr>
                          </a:solidFill>
                          <a:effectLst/>
                        </a:rPr>
                        <a:t>18</a:t>
                      </a:r>
                      <a:endParaRPr lang="en-US" sz="1100">
                        <a:solidFill>
                          <a:schemeClr val="bg1">
                            <a:lumMod val="60000"/>
                            <a:lumOff val="4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231" marR="66231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chemeClr val="bg1">
                              <a:lumMod val="60000"/>
                              <a:lumOff val="40000"/>
                            </a:schemeClr>
                          </a:solidFill>
                          <a:effectLst/>
                        </a:rPr>
                        <a:t>112</a:t>
                      </a:r>
                      <a:endParaRPr lang="en-US" sz="1100">
                        <a:solidFill>
                          <a:schemeClr val="bg1">
                            <a:lumMod val="60000"/>
                            <a:lumOff val="4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231" marR="66231" marT="0" marB="0" anchor="b"/>
                </a:tc>
              </a:tr>
              <a:tr h="148474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SKATE UNC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231" marR="66231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chemeClr val="bg1">
                              <a:lumMod val="60000"/>
                              <a:lumOff val="40000"/>
                            </a:schemeClr>
                          </a:solidFill>
                          <a:effectLst/>
                        </a:rPr>
                        <a:t>2</a:t>
                      </a:r>
                      <a:endParaRPr lang="en-US" sz="1100">
                        <a:solidFill>
                          <a:schemeClr val="bg1">
                            <a:lumMod val="60000"/>
                            <a:lumOff val="4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231" marR="66231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US" sz="1100">
                        <a:solidFill>
                          <a:schemeClr val="bg1">
                            <a:lumMod val="60000"/>
                            <a:lumOff val="4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231" marR="66231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chemeClr val="bg1">
                              <a:lumMod val="60000"/>
                              <a:lumOff val="40000"/>
                            </a:schemeClr>
                          </a:solidFill>
                          <a:effectLst/>
                        </a:rPr>
                        <a:t>2</a:t>
                      </a:r>
                      <a:endParaRPr lang="en-US" sz="1100">
                        <a:solidFill>
                          <a:schemeClr val="bg1">
                            <a:lumMod val="60000"/>
                            <a:lumOff val="4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231" marR="66231" marT="0" marB="0" anchor="b"/>
                </a:tc>
              </a:tr>
              <a:tr h="148474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SPOTTED HAKE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231" marR="66231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chemeClr val="bg1">
                              <a:lumMod val="60000"/>
                              <a:lumOff val="40000"/>
                            </a:schemeClr>
                          </a:solidFill>
                          <a:effectLst/>
                        </a:rPr>
                        <a:t>1</a:t>
                      </a:r>
                      <a:endParaRPr lang="en-US" sz="1100">
                        <a:solidFill>
                          <a:schemeClr val="bg1">
                            <a:lumMod val="60000"/>
                            <a:lumOff val="4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231" marR="66231" marT="0" marB="0" anchor="b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chemeClr val="bg1">
                              <a:lumMod val="60000"/>
                              <a:lumOff val="40000"/>
                            </a:schemeClr>
                          </a:solidFill>
                          <a:effectLst/>
                        </a:rPr>
                        <a:t> </a:t>
                      </a:r>
                      <a:endParaRPr lang="en-US" sz="1100">
                        <a:solidFill>
                          <a:schemeClr val="bg1">
                            <a:lumMod val="60000"/>
                            <a:lumOff val="4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231" marR="66231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chemeClr val="bg1">
                              <a:lumMod val="60000"/>
                              <a:lumOff val="40000"/>
                            </a:schemeClr>
                          </a:solidFill>
                          <a:effectLst/>
                        </a:rPr>
                        <a:t>1</a:t>
                      </a:r>
                      <a:endParaRPr lang="en-US" sz="1100">
                        <a:solidFill>
                          <a:schemeClr val="bg1">
                            <a:lumMod val="60000"/>
                            <a:lumOff val="4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231" marR="66231" marT="0" marB="0" anchor="b"/>
                </a:tc>
              </a:tr>
              <a:tr h="148474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STRIPED BASS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231" marR="66231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chemeClr val="bg1">
                              <a:lumMod val="60000"/>
                              <a:lumOff val="40000"/>
                            </a:schemeClr>
                          </a:solidFill>
                          <a:effectLst/>
                        </a:rPr>
                        <a:t>58</a:t>
                      </a:r>
                      <a:endParaRPr lang="en-US" sz="1100">
                        <a:solidFill>
                          <a:schemeClr val="bg1">
                            <a:lumMod val="60000"/>
                            <a:lumOff val="4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231" marR="66231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chemeClr val="bg1">
                              <a:lumMod val="60000"/>
                              <a:lumOff val="40000"/>
                            </a:schemeClr>
                          </a:solidFill>
                          <a:effectLst/>
                        </a:rPr>
                        <a:t>8</a:t>
                      </a:r>
                      <a:endParaRPr lang="en-US" sz="1100">
                        <a:solidFill>
                          <a:schemeClr val="bg1">
                            <a:lumMod val="60000"/>
                            <a:lumOff val="4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231" marR="66231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chemeClr val="bg1">
                              <a:lumMod val="60000"/>
                              <a:lumOff val="40000"/>
                            </a:schemeClr>
                          </a:solidFill>
                          <a:effectLst/>
                        </a:rPr>
                        <a:t>66</a:t>
                      </a:r>
                      <a:endParaRPr lang="en-US" sz="1100">
                        <a:solidFill>
                          <a:schemeClr val="bg1">
                            <a:lumMod val="60000"/>
                            <a:lumOff val="4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231" marR="66231" marT="0" marB="0" anchor="b"/>
                </a:tc>
              </a:tr>
              <a:tr h="148474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STRIPED SEA ROBIN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231" marR="66231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chemeClr val="bg1">
                              <a:lumMod val="60000"/>
                              <a:lumOff val="40000"/>
                            </a:schemeClr>
                          </a:solidFill>
                          <a:effectLst/>
                        </a:rPr>
                        <a:t>9</a:t>
                      </a:r>
                      <a:endParaRPr lang="en-US" sz="1100">
                        <a:solidFill>
                          <a:schemeClr val="bg1">
                            <a:lumMod val="60000"/>
                            <a:lumOff val="4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231" marR="66231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chemeClr val="bg1">
                              <a:lumMod val="60000"/>
                              <a:lumOff val="40000"/>
                            </a:schemeClr>
                          </a:solidFill>
                          <a:effectLst/>
                        </a:rPr>
                        <a:t>17</a:t>
                      </a:r>
                      <a:endParaRPr lang="en-US" sz="1100">
                        <a:solidFill>
                          <a:schemeClr val="bg1">
                            <a:lumMod val="60000"/>
                            <a:lumOff val="4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231" marR="66231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chemeClr val="bg1">
                              <a:lumMod val="60000"/>
                              <a:lumOff val="40000"/>
                            </a:schemeClr>
                          </a:solidFill>
                          <a:effectLst/>
                        </a:rPr>
                        <a:t>26</a:t>
                      </a:r>
                      <a:endParaRPr lang="en-US" sz="1100">
                        <a:solidFill>
                          <a:schemeClr val="bg1">
                            <a:lumMod val="60000"/>
                            <a:lumOff val="4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231" marR="66231" marT="0" marB="0" anchor="b"/>
                </a:tc>
              </a:tr>
              <a:tr h="148474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SUMMER FLOUNDER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231" marR="66231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chemeClr val="bg1">
                              <a:lumMod val="60000"/>
                              <a:lumOff val="40000"/>
                            </a:schemeClr>
                          </a:solidFill>
                          <a:effectLst/>
                        </a:rPr>
                        <a:t>45</a:t>
                      </a:r>
                      <a:endParaRPr lang="en-US" sz="1100">
                        <a:solidFill>
                          <a:schemeClr val="bg1">
                            <a:lumMod val="60000"/>
                            <a:lumOff val="4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231" marR="66231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chemeClr val="bg1">
                              <a:lumMod val="60000"/>
                              <a:lumOff val="40000"/>
                            </a:schemeClr>
                          </a:solidFill>
                          <a:effectLst/>
                        </a:rPr>
                        <a:t>16</a:t>
                      </a:r>
                      <a:endParaRPr lang="en-US" sz="1100">
                        <a:solidFill>
                          <a:schemeClr val="bg1">
                            <a:lumMod val="60000"/>
                            <a:lumOff val="4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231" marR="66231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chemeClr val="bg1">
                              <a:lumMod val="60000"/>
                              <a:lumOff val="40000"/>
                            </a:schemeClr>
                          </a:solidFill>
                          <a:effectLst/>
                        </a:rPr>
                        <a:t>61</a:t>
                      </a:r>
                      <a:endParaRPr lang="en-US" sz="1100">
                        <a:solidFill>
                          <a:schemeClr val="bg1">
                            <a:lumMod val="60000"/>
                            <a:lumOff val="4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231" marR="66231" marT="0" marB="0" anchor="b"/>
                </a:tc>
              </a:tr>
              <a:tr h="148474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TAUTOG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231" marR="66231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chemeClr val="bg1">
                              <a:lumMod val="60000"/>
                              <a:lumOff val="40000"/>
                            </a:schemeClr>
                          </a:solidFill>
                          <a:effectLst/>
                        </a:rPr>
                        <a:t>26</a:t>
                      </a:r>
                      <a:endParaRPr lang="en-US" sz="1100">
                        <a:solidFill>
                          <a:schemeClr val="bg1">
                            <a:lumMod val="60000"/>
                            <a:lumOff val="4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231" marR="66231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chemeClr val="bg1">
                              <a:lumMod val="60000"/>
                              <a:lumOff val="40000"/>
                            </a:schemeClr>
                          </a:solidFill>
                          <a:effectLst/>
                        </a:rPr>
                        <a:t>5</a:t>
                      </a:r>
                      <a:endParaRPr lang="en-US" sz="1100">
                        <a:solidFill>
                          <a:schemeClr val="bg1">
                            <a:lumMod val="60000"/>
                            <a:lumOff val="4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231" marR="66231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chemeClr val="bg1">
                              <a:lumMod val="60000"/>
                              <a:lumOff val="40000"/>
                            </a:schemeClr>
                          </a:solidFill>
                          <a:effectLst/>
                        </a:rPr>
                        <a:t>31</a:t>
                      </a:r>
                      <a:endParaRPr lang="en-US" sz="1100">
                        <a:solidFill>
                          <a:schemeClr val="bg1">
                            <a:lumMod val="60000"/>
                            <a:lumOff val="4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231" marR="66231" marT="0" marB="0" anchor="b"/>
                </a:tc>
              </a:tr>
              <a:tr h="148474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WEAKFISH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231" marR="66231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chemeClr val="bg1">
                              <a:lumMod val="60000"/>
                              <a:lumOff val="40000"/>
                            </a:schemeClr>
                          </a:solidFill>
                          <a:effectLst/>
                        </a:rPr>
                        <a:t>4</a:t>
                      </a:r>
                      <a:endParaRPr lang="en-US" sz="1100">
                        <a:solidFill>
                          <a:schemeClr val="bg1">
                            <a:lumMod val="60000"/>
                            <a:lumOff val="4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231" marR="66231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chemeClr val="bg1">
                              <a:lumMod val="60000"/>
                              <a:lumOff val="40000"/>
                            </a:schemeClr>
                          </a:solidFill>
                          <a:effectLst/>
                        </a:rPr>
                        <a:t>1</a:t>
                      </a:r>
                      <a:endParaRPr lang="en-US" sz="1100">
                        <a:solidFill>
                          <a:schemeClr val="bg1">
                            <a:lumMod val="60000"/>
                            <a:lumOff val="4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231" marR="66231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chemeClr val="bg1">
                              <a:lumMod val="60000"/>
                              <a:lumOff val="40000"/>
                            </a:schemeClr>
                          </a:solidFill>
                          <a:effectLst/>
                        </a:rPr>
                        <a:t>5</a:t>
                      </a:r>
                      <a:endParaRPr lang="en-US" sz="1100">
                        <a:solidFill>
                          <a:schemeClr val="bg1">
                            <a:lumMod val="60000"/>
                            <a:lumOff val="4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231" marR="66231" marT="0" marB="0" anchor="b"/>
                </a:tc>
              </a:tr>
              <a:tr h="148474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WINTER FLOUNDER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231" marR="66231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chemeClr val="bg1">
                              <a:lumMod val="60000"/>
                              <a:lumOff val="40000"/>
                            </a:schemeClr>
                          </a:solidFill>
                          <a:effectLst/>
                        </a:rPr>
                        <a:t>1</a:t>
                      </a:r>
                      <a:endParaRPr lang="en-US" sz="1100">
                        <a:solidFill>
                          <a:schemeClr val="bg1">
                            <a:lumMod val="60000"/>
                            <a:lumOff val="4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231" marR="66231" marT="0" marB="0" anchor="b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chemeClr val="bg1">
                              <a:lumMod val="60000"/>
                              <a:lumOff val="40000"/>
                            </a:schemeClr>
                          </a:solidFill>
                          <a:effectLst/>
                        </a:rPr>
                        <a:t> </a:t>
                      </a:r>
                      <a:endParaRPr lang="en-US" sz="1100">
                        <a:solidFill>
                          <a:schemeClr val="bg1">
                            <a:lumMod val="60000"/>
                            <a:lumOff val="4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231" marR="66231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chemeClr val="bg1">
                              <a:lumMod val="60000"/>
                              <a:lumOff val="40000"/>
                            </a:schemeClr>
                          </a:solidFill>
                          <a:effectLst/>
                        </a:rPr>
                        <a:t>1</a:t>
                      </a:r>
                      <a:endParaRPr lang="en-US" sz="1100">
                        <a:solidFill>
                          <a:schemeClr val="bg1">
                            <a:lumMod val="60000"/>
                            <a:lumOff val="4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231" marR="66231" marT="0" marB="0" anchor="b"/>
                </a:tc>
              </a:tr>
              <a:tr h="148474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COMBINED TOTAL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231" marR="66231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chemeClr val="bg1">
                              <a:lumMod val="60000"/>
                              <a:lumOff val="40000"/>
                            </a:schemeClr>
                          </a:solidFill>
                          <a:effectLst/>
                        </a:rPr>
                        <a:t>515</a:t>
                      </a:r>
                      <a:endParaRPr lang="en-US" sz="1100">
                        <a:solidFill>
                          <a:schemeClr val="bg1">
                            <a:lumMod val="60000"/>
                            <a:lumOff val="4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231" marR="66231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chemeClr val="bg1">
                              <a:lumMod val="60000"/>
                              <a:lumOff val="40000"/>
                            </a:schemeClr>
                          </a:solidFill>
                          <a:effectLst/>
                        </a:rPr>
                        <a:t>409</a:t>
                      </a:r>
                      <a:endParaRPr lang="en-US" sz="1100">
                        <a:solidFill>
                          <a:schemeClr val="bg1">
                            <a:lumMod val="60000"/>
                            <a:lumOff val="4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231" marR="66231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chemeClr val="bg1">
                              <a:lumMod val="60000"/>
                              <a:lumOff val="40000"/>
                            </a:schemeClr>
                          </a:solidFill>
                          <a:effectLst/>
                        </a:rPr>
                        <a:t>924</a:t>
                      </a:r>
                      <a:endParaRPr lang="en-US" sz="1100" dirty="0">
                        <a:solidFill>
                          <a:schemeClr val="bg1">
                            <a:lumMod val="60000"/>
                            <a:lumOff val="4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231" marR="66231" marT="0" marB="0" anchor="b"/>
                </a:tc>
              </a:tr>
            </a:tbl>
          </a:graphicData>
        </a:graphic>
      </p:graphicFrame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519183" y="-46494"/>
            <a:ext cx="8229600" cy="1143000"/>
          </a:xfrm>
        </p:spPr>
        <p:txBody>
          <a:bodyPr/>
          <a:lstStyle/>
          <a:p>
            <a:r>
              <a:rPr lang="en-US" dirty="0" smtClean="0"/>
              <a:t>2014-2016 Discard Data by Species</a:t>
            </a:r>
            <a:endParaRPr lang="en-US" dirty="0"/>
          </a:p>
        </p:txBody>
      </p:sp>
      <p:graphicFrame>
        <p:nvGraphicFramePr>
          <p:cNvPr id="6" name="Chart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524767448"/>
              </p:ext>
            </p:extLst>
          </p:nvPr>
        </p:nvGraphicFramePr>
        <p:xfrm>
          <a:off x="-62034" y="939801"/>
          <a:ext cx="4478216" cy="235047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7" name="Chart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590845021"/>
              </p:ext>
            </p:extLst>
          </p:nvPr>
        </p:nvGraphicFramePr>
        <p:xfrm>
          <a:off x="-139405" y="3290278"/>
          <a:ext cx="4555587" cy="243058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8" name="Chart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4704864"/>
              </p:ext>
            </p:extLst>
          </p:nvPr>
        </p:nvGraphicFramePr>
        <p:xfrm>
          <a:off x="4196863" y="939801"/>
          <a:ext cx="4755122" cy="267130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9" name="Chart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942014313"/>
              </p:ext>
            </p:extLst>
          </p:nvPr>
        </p:nvGraphicFramePr>
        <p:xfrm>
          <a:off x="4269130" y="3327401"/>
          <a:ext cx="4610588" cy="23934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228576242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519183" y="-46494"/>
            <a:ext cx="8229600" cy="1143000"/>
          </a:xfrm>
        </p:spPr>
        <p:txBody>
          <a:bodyPr/>
          <a:lstStyle/>
          <a:p>
            <a:r>
              <a:rPr lang="en-US" dirty="0" smtClean="0"/>
              <a:t>Questions? 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317548" y="1492618"/>
            <a:ext cx="7881257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u="sng" dirty="0" smtClean="0"/>
              <a:t>Contact Information:</a:t>
            </a:r>
          </a:p>
          <a:p>
            <a:endParaRPr lang="en-US" sz="3600" dirty="0" smtClean="0"/>
          </a:p>
          <a:p>
            <a:r>
              <a:rPr lang="en-US" sz="3600" dirty="0" smtClean="0"/>
              <a:t>Gregory J </a:t>
            </a:r>
            <a:r>
              <a:rPr lang="en-US" sz="3600" dirty="0" err="1" smtClean="0"/>
              <a:t>Wojcik</a:t>
            </a:r>
            <a:endParaRPr lang="en-US" sz="3600" dirty="0" smtClean="0"/>
          </a:p>
          <a:p>
            <a:r>
              <a:rPr lang="en-US" sz="3600" dirty="0" smtClean="0"/>
              <a:t>CT DEEP Marine Fisheries</a:t>
            </a:r>
          </a:p>
          <a:p>
            <a:r>
              <a:rPr lang="en-US" sz="3600" dirty="0" smtClean="0"/>
              <a:t>Gregory.wojcik@ct.gov</a:t>
            </a:r>
          </a:p>
          <a:p>
            <a:r>
              <a:rPr lang="en-US" sz="3600" dirty="0" smtClean="0"/>
              <a:t>860.447.4305</a:t>
            </a:r>
          </a:p>
        </p:txBody>
      </p:sp>
    </p:spTree>
    <p:extLst>
      <p:ext uri="{BB962C8B-B14F-4D97-AF65-F5344CB8AC3E}">
        <p14:creationId xmlns:p14="http://schemas.microsoft.com/office/powerpoint/2010/main" val="3717471534"/>
      </p:ext>
    </p:extLst>
  </p:cSld>
  <p:clrMapOvr>
    <a:masterClrMapping/>
  </p:clrMapOvr>
</p:sld>
</file>

<file path=ppt/theme/theme1.xml><?xml version="1.0" encoding="utf-8"?>
<a:theme xmlns:a="http://schemas.openxmlformats.org/drawingml/2006/main" name="Blue theme">
  <a:themeElements>
    <a:clrScheme name="Transformation Blue Theme">
      <a:dk1>
        <a:srgbClr val="FFFFFF"/>
      </a:dk1>
      <a:lt1>
        <a:srgbClr val="002A7E"/>
      </a:lt1>
      <a:dk2>
        <a:srgbClr val="3D6B9D"/>
      </a:dk2>
      <a:lt2>
        <a:srgbClr val="D4E1EE"/>
      </a:lt2>
      <a:accent1>
        <a:srgbClr val="FEFDDB"/>
      </a:accent1>
      <a:accent2>
        <a:srgbClr val="FFFF9F"/>
      </a:accent2>
      <a:accent3>
        <a:srgbClr val="C5DDDA"/>
      </a:accent3>
      <a:accent4>
        <a:srgbClr val="6CA8A0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Fresh">
      <a:fillStyleLst>
        <a:solidFill>
          <a:schemeClr val="phClr"/>
        </a:solidFill>
        <a:solidFill>
          <a:schemeClr val="phClr">
            <a:tint val="70000"/>
            <a:satMod val="115000"/>
          </a:schemeClr>
        </a:solidFill>
        <a:solidFill>
          <a:schemeClr val="phClr">
            <a:shade val="80000"/>
            <a:satMod val="115000"/>
          </a:schemeClr>
        </a:solidFill>
      </a:fillStyleLst>
      <a:lnStyleLst>
        <a:ln w="25400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50800" cap="flat" cmpd="sng" algn="ctr">
          <a:solidFill>
            <a:schemeClr val="phClr"/>
          </a:solidFill>
          <a:prstDash val="solid"/>
          <a:miter/>
        </a:ln>
        <a:ln w="76200" cap="flat" cmpd="thickThin" algn="ctr">
          <a:solidFill>
            <a:schemeClr val="phClr">
              <a:alpha val="80000"/>
            </a:schemeClr>
          </a:solidFill>
          <a:prstDash val="solid"/>
          <a:miter/>
        </a:ln>
      </a:lnStyleLst>
      <a:effectStyleLst>
        <a:effectStyle>
          <a:effectLst/>
        </a:effectStyle>
        <a:effectStyle>
          <a:effectLst>
            <a:outerShdw blurRad="63500" sx="101000" sy="101000" rotWithShape="0">
              <a:srgbClr val="FFFFFF">
                <a:alpha val="50000"/>
              </a:srgbClr>
            </a:outerShdw>
          </a:effectLst>
        </a:effectStyle>
        <a:effectStyle>
          <a:effectLst>
            <a:innerShdw blurRad="101600">
              <a:srgbClr val="FFFFFF">
                <a:alpha val="75000"/>
              </a:srgbClr>
            </a:innerShdw>
            <a:outerShdw blurRad="63500" sx="101000" sy="101000" rotWithShape="0">
              <a:srgbClr val="FFFFFF">
                <a:alpha val="50000"/>
              </a:srgbClr>
            </a:outerShdw>
            <a:reflection blurRad="12700" stA="30000" endPos="35000" dist="38100" dir="5400000" sy="-100000" rotWithShape="0"/>
          </a:effectLst>
          <a:scene3d>
            <a:camera prst="orthographicFront">
              <a:rot lat="0" lon="0" rev="0"/>
            </a:camera>
            <a:lightRig rig="balanced" dir="t">
              <a:rot lat="0" lon="0" rev="3000000"/>
            </a:lightRig>
          </a:scene3d>
          <a:sp3d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Blue Sky theme</Template>
  <TotalTime>196</TotalTime>
  <Words>528</Words>
  <Application>Microsoft Office PowerPoint</Application>
  <PresentationFormat>On-screen Show (4:3)</PresentationFormat>
  <Paragraphs>154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5" baseType="lpstr">
      <vt:lpstr>Arial</vt:lpstr>
      <vt:lpstr>Berkeley-Medium</vt:lpstr>
      <vt:lpstr>Calibri</vt:lpstr>
      <vt:lpstr>Times New Roman</vt:lpstr>
      <vt:lpstr>Wingdings</vt:lpstr>
      <vt:lpstr>Blue theme</vt:lpstr>
      <vt:lpstr>PowerPoint Presentation</vt:lpstr>
      <vt:lpstr>PowerPoint Presentation</vt:lpstr>
      <vt:lpstr>Enhanced Shore Fishing Program</vt:lpstr>
      <vt:lpstr>Enhanced Shore Fishing Survey</vt:lpstr>
      <vt:lpstr>Enhanced Shore Fishing Survey</vt:lpstr>
      <vt:lpstr>Enhanced Shore Fishing Survey</vt:lpstr>
      <vt:lpstr>Some 2016 Results</vt:lpstr>
      <vt:lpstr>2014-2016 Discard Data by Species</vt:lpstr>
      <vt:lpstr>Questions? </vt:lpstr>
    </vt:vector>
  </TitlesOfParts>
  <Company>Connecticut DEEP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Gregory Wojcik</dc:creator>
  <cp:lastModifiedBy>Geoffrey White</cp:lastModifiedBy>
  <cp:revision>18</cp:revision>
  <dcterms:created xsi:type="dcterms:W3CDTF">2017-11-03T13:22:21Z</dcterms:created>
  <dcterms:modified xsi:type="dcterms:W3CDTF">2017-11-05T16:47:21Z</dcterms:modified>
</cp:coreProperties>
</file>